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345" r:id="rId2"/>
    <p:sldId id="257" r:id="rId3"/>
    <p:sldId id="330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328" r:id="rId12"/>
    <p:sldId id="331" r:id="rId13"/>
    <p:sldId id="332" r:id="rId14"/>
    <p:sldId id="329" r:id="rId15"/>
    <p:sldId id="265" r:id="rId16"/>
    <p:sldId id="324" r:id="rId17"/>
    <p:sldId id="325" r:id="rId18"/>
    <p:sldId id="267" r:id="rId19"/>
    <p:sldId id="326" r:id="rId20"/>
    <p:sldId id="327" r:id="rId21"/>
    <p:sldId id="269" r:id="rId22"/>
    <p:sldId id="270" r:id="rId23"/>
    <p:sldId id="335" r:id="rId24"/>
    <p:sldId id="336" r:id="rId25"/>
    <p:sldId id="338" r:id="rId26"/>
    <p:sldId id="297" r:id="rId27"/>
    <p:sldId id="298" r:id="rId28"/>
    <p:sldId id="299" r:id="rId29"/>
    <p:sldId id="300" r:id="rId30"/>
    <p:sldId id="301" r:id="rId31"/>
    <p:sldId id="340" r:id="rId32"/>
    <p:sldId id="341" r:id="rId33"/>
    <p:sldId id="342" r:id="rId34"/>
    <p:sldId id="343" r:id="rId35"/>
    <p:sldId id="312" r:id="rId36"/>
    <p:sldId id="344" r:id="rId3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74"/>
    <p:restoredTop sz="90915"/>
  </p:normalViewPr>
  <p:slideViewPr>
    <p:cSldViewPr>
      <p:cViewPr varScale="1">
        <p:scale>
          <a:sx n="121" d="100"/>
          <a:sy n="121" d="100"/>
        </p:scale>
        <p:origin x="50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AAE1F-6D79-BA42-AA7C-2A62FB7F1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59FE7-8DF7-7341-B78F-4E9097FF6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5E784-C5A3-1D4E-AE5C-B5254AE81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5325-3F0A-4F42-AD95-FC6AC1636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D8EA9-8E8A-A442-82EA-C8517C4C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07BEC2-0F1A-D244-A117-9B9AAE3CF4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3222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7C63-11B3-BE4B-BBD9-93426EA94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8AE70F-98A8-2149-9FF9-9C6953782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98A70-5C42-B04E-BE23-B92D3388D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314DB-6F19-6A44-B681-282BECFD6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82803-AA66-6544-BB6A-4E2539CA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11942E-1FDC-6B4F-B35E-4429E171F6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138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574DC4-7CBB-2A41-8390-0AD12F2AC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E9234-788F-054A-9A8C-0CF651C27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39F03-5C4E-7049-8D15-184B985FE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5766-1588-6D40-808E-221ACFFCE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E5D93-8226-BA4A-B3C7-0B12F57E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A335A1-29D7-1548-934A-7140930924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5367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B084A-8880-864C-9693-0A7368AD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FCCA8-B01C-BD4A-95DB-D92B35CC3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72F6B-1B36-ED45-B88A-3D240CAC2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30289-EB8C-774A-B1F6-E53036D8D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903A6-75CF-714D-9B28-196EF9AFD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CA0147-CAD7-BB42-9D3A-DDBEB97B7F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4889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25E7A-935C-304E-9C50-0BFD4DF49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58381-7E79-AC47-A920-9A2BEC01E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7C86D-D5EA-9248-A2C9-89BAF069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5E94B-2287-AD4C-98A8-0B63BADB2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69F4A-8494-DC4E-B9B1-17257DFD0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39938F-4514-A444-8B1B-D58F5CF9A5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1878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5ED93-F777-7145-9AA8-7AC5E1487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59314-4A39-954C-BF2D-3B52144A46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7F91F-CE88-864C-984D-163F87555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70666-8E90-764E-A874-325F11DA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AB2B2-890C-DA4E-A5E2-A79028100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E6251-9CEE-3E44-B0B8-11C5AD30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001BAB-BAD4-1E4A-947A-21FD75CD80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7168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C75A-D18A-2A4A-A2B2-00FC9FD7B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70D97-C8AC-734C-9F1A-5F8B42B5B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D6233-E658-9141-9894-C80297ABF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498B5-7E16-674A-823F-1AD3FCECB0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4F6E7D-AF87-BA4E-90F7-C235E7212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ED056E-96F5-E94A-B150-F4CA07902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1BA2DF-883F-A641-804E-2E0381ED5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F09DA0-3745-9D41-A7E8-59694E29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B8B31E-0723-A643-B237-D8D0E13ADF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536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46CC0-CD9F-6D42-8785-80F88D57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21A569-5DBC-1C44-AEB1-4F2345FDF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4C06E-2420-3E43-9BB2-F96220ACE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65F05-004B-5F47-9C75-6E7D5AB2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58B3CE-2774-2148-A369-EB8E1B05B31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8013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2D59B8-C137-1B47-AB1E-2ECF49ADA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66544-A01F-7E49-BD0C-FC36560C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4D44A-FE28-754B-98C3-493CD3AF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8E5B2E-2BB7-E848-A68D-9745EFC1AC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3675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84CA5-72D5-AD4F-B42B-E276CE043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BE4AD-F623-9441-91CB-E0096A0D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55664-FA9B-3842-BF30-1FF8E1760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83315-9BDA-704A-929F-AE36452C9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9CDDC-B805-E048-AD90-9A1D32FE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2E277-20D8-4E4C-9E81-2DE7072F3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C9323E-44B1-B14C-AD28-6E7DDD1A7E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59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A44ED-1474-C242-8828-054A7A687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AD697C-6960-F844-AB59-A1FB65687F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C8AFD-54CF-5A45-BF89-01E85D280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D45C1-F4F5-5E4E-8A17-A92245F8F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099C5-7C40-0D40-8645-52F672093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CBD1E-16D8-E14B-A2C8-51D1C5C5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94D07-27D2-F34C-9DB7-3251BDC634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0008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D4B6610-4ECF-F24D-B91D-1FBF064AC1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E7BA2D0-F07D-4E4F-A03B-9BF91A7CE5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3CDCDC8-6F42-5A49-ADD9-879B4AEBF6F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1ACD33A-C4B4-E847-93B9-5666B094887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612C15E-9711-214B-896D-03110BCD212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14D1105-9A6F-A24D-B78F-9E8DFF3E3F8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2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2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2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2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2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png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6974-7ACD-0D46-83AE-802ECB469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324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/>
              <a:t>ast 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/>
              <a:t>ourier 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ransforms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FFT</a:t>
            </a:r>
            <a:r>
              <a:rPr lang="en-US" dirty="0"/>
              <a:t> algorithms)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3200" dirty="0"/>
              <a:t>MIT course 18.335, spring 2021</a:t>
            </a:r>
            <a:br>
              <a:rPr lang="en-US" dirty="0"/>
            </a:br>
            <a:r>
              <a:rPr lang="en-US" sz="3200" dirty="0"/>
              <a:t>Steven G. Johnson MIT Applied Math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01B5B8-1790-B54E-BDC6-47198E779D3D}"/>
              </a:ext>
            </a:extLst>
          </p:cNvPr>
          <p:cNvSpPr/>
          <p:nvPr/>
        </p:nvSpPr>
        <p:spPr>
          <a:xfrm>
            <a:off x="762000" y="1759804"/>
            <a:ext cx="2819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“the most important numerical algorithm of our lifetime” </a:t>
            </a:r>
          </a:p>
          <a:p>
            <a:r>
              <a:rPr lang="en-US" dirty="0"/>
              <a:t>— Gil Strang, MIT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72390-EE81-2B48-B471-E40006E7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329464"/>
            <a:ext cx="1247797" cy="16611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CDD4D6-1075-2342-BF40-E1A3462E5DDA}"/>
              </a:ext>
            </a:extLst>
          </p:cNvPr>
          <p:cNvSpPr/>
          <p:nvPr/>
        </p:nvSpPr>
        <p:spPr>
          <a:xfrm>
            <a:off x="3980717" y="1944469"/>
            <a:ext cx="5029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one of </a:t>
            </a:r>
          </a:p>
          <a:p>
            <a:r>
              <a:rPr lang="en-US" dirty="0"/>
              <a:t>“</a:t>
            </a:r>
            <a:r>
              <a:rPr lang="en-US" dirty="0">
                <a:solidFill>
                  <a:srgbClr val="0432FF"/>
                </a:solidFill>
              </a:rPr>
              <a:t>Top 10 Algorithms of 20</a:t>
            </a:r>
            <a:r>
              <a:rPr lang="en-US" baseline="30000" dirty="0">
                <a:solidFill>
                  <a:srgbClr val="0432FF"/>
                </a:solidFill>
              </a:rPr>
              <a:t>th</a:t>
            </a:r>
            <a:r>
              <a:rPr lang="en-US" dirty="0">
                <a:solidFill>
                  <a:srgbClr val="0432FF"/>
                </a:solidFill>
              </a:rPr>
              <a:t> Century</a:t>
            </a:r>
            <a:r>
              <a:rPr lang="en-US" dirty="0"/>
              <a:t>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Jack </a:t>
            </a:r>
            <a:r>
              <a:rPr lang="en-US" sz="1800" dirty="0" err="1"/>
              <a:t>Dongarra</a:t>
            </a:r>
            <a:r>
              <a:rPr lang="en-US" sz="1800" dirty="0"/>
              <a:t> &amp; F. Sullivan, </a:t>
            </a:r>
            <a:r>
              <a:rPr lang="en-US" sz="1800" i="1" dirty="0"/>
              <a:t>Computing in Science and Engineering </a:t>
            </a:r>
            <a:r>
              <a:rPr lang="en-US" sz="1800" dirty="0"/>
              <a:t>(2000)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7A3905-C72E-6A49-BC92-EA2BAE126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576" y="3390899"/>
            <a:ext cx="4032794" cy="16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63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BE85AF4C-245F-DB45-BE96-37B2E9440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-152400"/>
            <a:ext cx="8534400" cy="1143000"/>
          </a:xfrm>
        </p:spPr>
        <p:txBody>
          <a:bodyPr/>
          <a:lstStyle/>
          <a:p>
            <a:r>
              <a:rPr lang="en-US" altLang="en-US"/>
              <a:t>“Cooley-Tukey” FFT, in math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960204-A1F8-2F44-92E1-29EE1E456A94}"/>
                  </a:ext>
                </a:extLst>
              </p:cNvPr>
              <p:cNvSpPr txBox="1"/>
              <p:nvPr/>
            </p:nvSpPr>
            <p:spPr>
              <a:xfrm>
                <a:off x="1828800" y="1573792"/>
                <a:ext cx="2168799" cy="1038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960204-A1F8-2F44-92E1-29EE1E456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1573792"/>
                <a:ext cx="2168799" cy="1038811"/>
              </a:xfrm>
              <a:prstGeom prst="rect">
                <a:avLst/>
              </a:prstGeom>
              <a:blipFill>
                <a:blip r:embed="rId2"/>
                <a:stretch>
                  <a:fillRect l="-18129" t="-114458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BDCABFC-0329-E94F-A193-E3657F462527}"/>
              </a:ext>
            </a:extLst>
          </p:cNvPr>
          <p:cNvSpPr txBox="1"/>
          <p:nvPr/>
        </p:nvSpPr>
        <p:spPr>
          <a:xfrm>
            <a:off x="658397" y="1009568"/>
            <a:ext cx="4205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 the definition of the DFT: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23AF63-BEAC-DA48-BFBD-FD49F4CF3371}"/>
              </a:ext>
            </a:extLst>
          </p:cNvPr>
          <p:cNvSpPr txBox="1"/>
          <p:nvPr/>
        </p:nvSpPr>
        <p:spPr>
          <a:xfrm>
            <a:off x="4103077" y="1879949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3F4EC8-5B59-C44F-BC79-D20331DA3B53}"/>
                  </a:ext>
                </a:extLst>
              </p:cNvPr>
              <p:cNvSpPr txBox="1"/>
              <p:nvPr/>
            </p:nvSpPr>
            <p:spPr>
              <a:xfrm>
                <a:off x="5198192" y="1734137"/>
                <a:ext cx="1598066" cy="5488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3F4EC8-5B59-C44F-BC79-D20331DA3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192" y="1734137"/>
                <a:ext cx="1598066" cy="548805"/>
              </a:xfrm>
              <a:prstGeom prst="rect">
                <a:avLst/>
              </a:prstGeom>
              <a:blipFill>
                <a:blip r:embed="rId3"/>
                <a:stretch>
                  <a:fillRect l="-787" t="-2273" r="-787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5C8998-DADF-C649-9CE9-0B1C278C679B}"/>
                  </a:ext>
                </a:extLst>
              </p:cNvPr>
              <p:cNvSpPr txBox="1"/>
              <p:nvPr/>
            </p:nvSpPr>
            <p:spPr>
              <a:xfrm>
                <a:off x="533400" y="2872367"/>
                <a:ext cx="84024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Trick: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7030A0"/>
                    </a:solidFill>
                  </a:rPr>
                  <a:t>re-index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5C8998-DADF-C649-9CE9-0B1C278C6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872367"/>
                <a:ext cx="8402493" cy="461665"/>
              </a:xfrm>
              <a:prstGeom prst="rect">
                <a:avLst/>
              </a:prstGeom>
              <a:blipFill>
                <a:blip r:embed="rId4"/>
                <a:stretch>
                  <a:fillRect l="-1056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E1230D-449D-5B46-8A32-D5FD96CD4812}"/>
                  </a:ext>
                </a:extLst>
              </p:cNvPr>
              <p:cNvSpPr txBox="1"/>
              <p:nvPr/>
            </p:nvSpPr>
            <p:spPr>
              <a:xfrm>
                <a:off x="175579" y="3684076"/>
                <a:ext cx="8640442" cy="20016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bSup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bSup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3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3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3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3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accent3">
                                                  <a:lumMod val="6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3">
                                                  <a:lumMod val="6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accent3">
                                                  <a:lumMod val="6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chemeClr val="accent3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3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3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3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3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3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3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3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bSup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	        =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E1230D-449D-5B46-8A32-D5FD96CD4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79" y="3684076"/>
                <a:ext cx="8640442" cy="2001638"/>
              </a:xfrm>
              <a:prstGeom prst="rect">
                <a:avLst/>
              </a:prstGeom>
              <a:blipFill>
                <a:blip r:embed="rId5"/>
                <a:stretch>
                  <a:fillRect t="-59748" b="-43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65A18BA-D18A-CD40-8866-592B1CDAF547}"/>
              </a:ext>
            </a:extLst>
          </p:cNvPr>
          <p:cNvSpPr txBox="1"/>
          <p:nvPr/>
        </p:nvSpPr>
        <p:spPr>
          <a:xfrm>
            <a:off x="1540389" y="5445791"/>
            <a:ext cx="1830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size-</a:t>
            </a:r>
            <a:r>
              <a:rPr lang="en-US" i="1" dirty="0">
                <a:solidFill>
                  <a:srgbClr val="FF0000"/>
                </a:solidFill>
              </a:rPr>
              <a:t>N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 DFTs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648829-450A-CD4F-AAB0-80037BABA1DD}"/>
              </a:ext>
            </a:extLst>
          </p:cNvPr>
          <p:cNvSpPr txBox="1"/>
          <p:nvPr/>
        </p:nvSpPr>
        <p:spPr>
          <a:xfrm>
            <a:off x="4870323" y="5414549"/>
            <a:ext cx="1830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size-</a:t>
            </a:r>
            <a:r>
              <a:rPr lang="en-US" i="1" dirty="0">
                <a:solidFill>
                  <a:srgbClr val="0432FF"/>
                </a:solidFill>
              </a:rPr>
              <a:t>N</a:t>
            </a:r>
            <a:r>
              <a:rPr lang="en-US" baseline="-25000" dirty="0">
                <a:solidFill>
                  <a:srgbClr val="0432FF"/>
                </a:solidFill>
              </a:rPr>
              <a:t>2</a:t>
            </a:r>
            <a:r>
              <a:rPr lang="en-US" dirty="0">
                <a:solidFill>
                  <a:srgbClr val="0432FF"/>
                </a:solidFill>
              </a:rPr>
              <a:t> DFTs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B29CF5-2B61-CA41-B48F-218596721CEC}"/>
              </a:ext>
            </a:extLst>
          </p:cNvPr>
          <p:cNvSpPr txBox="1"/>
          <p:nvPr/>
        </p:nvSpPr>
        <p:spPr>
          <a:xfrm>
            <a:off x="3523098" y="5414549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twiddles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7BCAE-4FEF-DD40-8272-8063918DAF4A}"/>
              </a:ext>
            </a:extLst>
          </p:cNvPr>
          <p:cNvSpPr txBox="1"/>
          <p:nvPr/>
        </p:nvSpPr>
        <p:spPr>
          <a:xfrm>
            <a:off x="6248400" y="6248400"/>
            <a:ext cx="2819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repeat recursively.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6879A-09DD-2249-AA78-4613CD58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Cooley–Tukey 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6105A4-57F3-F848-8383-EAD3F4C53E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6315" y="1784838"/>
                <a:ext cx="7772400" cy="4114800"/>
              </a:xfrm>
            </p:spPr>
            <p:txBody>
              <a:bodyPr/>
              <a:lstStyle/>
              <a:p>
                <a:r>
                  <a:rPr lang="en-US" sz="2800" dirty="0"/>
                  <a:t>Usually </a:t>
                </a:r>
                <a:r>
                  <a:rPr lang="en-US" sz="2800" i="1" dirty="0"/>
                  <a:t>N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 or </a:t>
                </a:r>
                <a:r>
                  <a:rPr lang="en-US" sz="2800" i="1" dirty="0"/>
                  <a:t>N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 is small, called </a:t>
                </a:r>
                <a:r>
                  <a:rPr lang="en-US" sz="2800" i="1" dirty="0">
                    <a:solidFill>
                      <a:srgbClr val="FF0000"/>
                    </a:solidFill>
                  </a:rPr>
                  <a:t>radix r</a:t>
                </a:r>
              </a:p>
              <a:p>
                <a:pPr lvl="1"/>
                <a:r>
                  <a:rPr lang="en-US" sz="2400" i="1" dirty="0"/>
                  <a:t>N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is radix: “decimation in time” (DIT)</a:t>
                </a:r>
              </a:p>
              <a:p>
                <a:pPr lvl="1"/>
                <a:r>
                  <a:rPr lang="en-US" sz="2400" i="1" dirty="0"/>
                  <a:t>N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is radix: “decimation in frequency” (DIF)</a:t>
                </a:r>
              </a:p>
              <a:p>
                <a:r>
                  <a:rPr lang="en-US" sz="2800" dirty="0"/>
                  <a:t>Size-</a:t>
                </a:r>
                <a:r>
                  <a:rPr lang="en-US" sz="2800" i="1" dirty="0"/>
                  <a:t>r</a:t>
                </a:r>
                <a:r>
                  <a:rPr lang="en-US" sz="2800" dirty="0"/>
                  <a:t> DFTs of radix: “</a:t>
                </a:r>
                <a:r>
                  <a:rPr lang="en-US" sz="2800" dirty="0">
                    <a:solidFill>
                      <a:srgbClr val="FF0000"/>
                    </a:solidFill>
                  </a:rPr>
                  <a:t>butterflies</a:t>
                </a:r>
                <a:r>
                  <a:rPr lang="en-US" sz="2800" dirty="0"/>
                  <a:t>”</a:t>
                </a:r>
              </a:p>
              <a:p>
                <a:pPr lvl="1"/>
                <a:r>
                  <a:rPr lang="en-US" sz="2400" dirty="0"/>
                  <a:t>Cooley &amp; Tukey </a:t>
                </a:r>
                <a:r>
                  <a:rPr lang="en-US" sz="2400" i="1" dirty="0"/>
                  <a:t>erroneously</a:t>
                </a:r>
                <a:r>
                  <a:rPr lang="en-US" sz="2400" dirty="0"/>
                  <a:t> claimed </a:t>
                </a:r>
                <a:r>
                  <a:rPr lang="en-US" sz="2400" i="1" dirty="0"/>
                  <a:t>r</a:t>
                </a:r>
                <a:r>
                  <a:rPr lang="en-US" sz="2400" dirty="0"/>
                  <a:t>=3 “optimal”: they thought butterflies were </a:t>
                </a:r>
                <a:r>
                  <a:rPr lang="el-GR" sz="2400" dirty="0"/>
                  <a:t>Θ</a:t>
                </a:r>
                <a:r>
                  <a:rPr lang="en-US" sz="2400" dirty="0"/>
                  <a:t>(</a:t>
                </a:r>
                <a:r>
                  <a:rPr lang="en-US" sz="2400" i="1" dirty="0"/>
                  <a:t>r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)</a:t>
                </a:r>
              </a:p>
              <a:p>
                <a:pPr lvl="1"/>
                <a:r>
                  <a:rPr lang="en-US" sz="2400" dirty="0"/>
                  <a:t>In fact,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is optimal cache-oblivious</a:t>
                </a:r>
              </a:p>
              <a:p>
                <a:r>
                  <a:rPr lang="en-US" sz="2800" dirty="0"/>
                  <a:t>“Mixed-radix” uses different radices at different stages (different factors of </a:t>
                </a:r>
                <a:r>
                  <a:rPr lang="en-US" sz="2800" i="1" dirty="0"/>
                  <a:t>n</a:t>
                </a:r>
                <a:r>
                  <a:rPr lang="en-US" sz="2800" dirty="0"/>
                  <a:t>)</a:t>
                </a:r>
              </a:p>
              <a:p>
                <a:endParaRPr lang="en-US" sz="2800" dirty="0"/>
              </a:p>
              <a:p>
                <a:endParaRPr lang="en-US" sz="2800" i="1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6105A4-57F3-F848-8383-EAD3F4C53E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6315" y="1784838"/>
                <a:ext cx="7772400" cy="4114800"/>
              </a:xfrm>
              <a:blipFill>
                <a:blip r:embed="rId2"/>
                <a:stretch>
                  <a:fillRect l="-1142" t="-1538" b="-4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6246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156A-0E87-944F-B7AA-1213070DA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1" y="0"/>
            <a:ext cx="8940229" cy="1143000"/>
          </a:xfrm>
        </p:spPr>
        <p:txBody>
          <a:bodyPr/>
          <a:lstStyle/>
          <a:p>
            <a:r>
              <a:rPr lang="en-US" dirty="0"/>
              <a:t>Why is Cooley–Tukey </a:t>
            </a:r>
            <a:r>
              <a:rPr lang="el-GR" dirty="0">
                <a:solidFill>
                  <a:srgbClr val="FF0000"/>
                </a:solidFill>
              </a:rPr>
              <a:t>Θ</a:t>
            </a:r>
            <a:r>
              <a:rPr lang="en-US" dirty="0">
                <a:solidFill>
                  <a:srgbClr val="FF0000"/>
                </a:solidFill>
              </a:rPr>
              <a:t>(N log N)</a:t>
            </a:r>
            <a:r>
              <a:rPr lang="en-US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EA933-AC33-2E4B-A003-F052FDA838FC}"/>
              </a:ext>
            </a:extLst>
          </p:cNvPr>
          <p:cNvSpPr txBox="1"/>
          <p:nvPr/>
        </p:nvSpPr>
        <p:spPr>
          <a:xfrm>
            <a:off x="1014258" y="1145628"/>
            <a:ext cx="74071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the </a:t>
            </a:r>
            <a:r>
              <a:rPr lang="en-US" b="1" dirty="0"/>
              <a:t>radix-2 DIT </a:t>
            </a:r>
            <a:r>
              <a:rPr lang="en-US" dirty="0"/>
              <a:t>case, and suppose N=2</a:t>
            </a:r>
            <a:r>
              <a:rPr lang="en-US" i="1" baseline="30000" dirty="0"/>
              <a:t>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Size-N DFT is expressed as </a:t>
            </a:r>
            <a:r>
              <a:rPr lang="en-US" dirty="0">
                <a:solidFill>
                  <a:srgbClr val="FF0000"/>
                </a:solidFill>
              </a:rPr>
              <a:t>2 size-N/2 </a:t>
            </a:r>
            <a:r>
              <a:rPr lang="en-US" dirty="0"/>
              <a:t>DFTs +</a:t>
            </a:r>
          </a:p>
          <a:p>
            <a:r>
              <a:rPr lang="en-US" dirty="0"/>
              <a:t>multiplication by </a:t>
            </a:r>
            <a:r>
              <a:rPr lang="el-GR" dirty="0">
                <a:solidFill>
                  <a:srgbClr val="0432FF"/>
                </a:solidFill>
              </a:rPr>
              <a:t>Θ</a:t>
            </a:r>
            <a:r>
              <a:rPr lang="en-US" dirty="0">
                <a:solidFill>
                  <a:srgbClr val="0432FF"/>
                </a:solidFill>
              </a:rPr>
              <a:t>(N) twiddle </a:t>
            </a:r>
            <a:r>
              <a:rPr lang="en-US" dirty="0"/>
              <a:t>factors + </a:t>
            </a:r>
            <a:r>
              <a:rPr lang="en-US" dirty="0">
                <a:solidFill>
                  <a:srgbClr val="00B050"/>
                </a:solidFill>
              </a:rPr>
              <a:t>N/2 size-2 </a:t>
            </a:r>
            <a:r>
              <a:rPr lang="en-US" dirty="0"/>
              <a:t>DFTs: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290BF-F19E-214D-9B16-7647618FFD55}"/>
              </a:ext>
            </a:extLst>
          </p:cNvPr>
          <p:cNvSpPr txBox="1"/>
          <p:nvPr/>
        </p:nvSpPr>
        <p:spPr>
          <a:xfrm>
            <a:off x="609600" y="3067350"/>
            <a:ext cx="1689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flop count for</a:t>
            </a:r>
          </a:p>
          <a:p>
            <a:r>
              <a:rPr lang="en-US" sz="1800" dirty="0"/>
              <a:t>size-</a:t>
            </a:r>
            <a:r>
              <a:rPr lang="en-US" sz="1800" dirty="0">
                <a:solidFill>
                  <a:srgbClr val="FF0000"/>
                </a:solidFill>
              </a:rPr>
              <a:t>N=2</a:t>
            </a:r>
            <a:r>
              <a:rPr lang="en-US" sz="1800" i="1" baseline="30000" dirty="0">
                <a:solidFill>
                  <a:srgbClr val="FF0000"/>
                </a:solidFill>
              </a:rPr>
              <a:t>m</a:t>
            </a:r>
            <a:r>
              <a:rPr lang="en-US" sz="1800" dirty="0"/>
              <a:t> DFT: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5A7EF9-C794-BE4C-8A59-7C3D87AA37C2}"/>
                  </a:ext>
                </a:extLst>
              </p:cNvPr>
              <p:cNvSpPr txBox="1"/>
              <p:nvPr/>
            </p:nvSpPr>
            <p:spPr>
              <a:xfrm>
                <a:off x="609600" y="2971800"/>
                <a:ext cx="7905987" cy="3959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sty m:val="p"/>
                                </m:rPr>
                                <a:rPr lang="el-GR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####</m:t>
                              </m:r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##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eqArr>
                        </m:lim>
                      </m:limLow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+#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1+1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=…=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1+1+…+1</m:t>
                              </m:r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times</m:t>
                              </m:r>
                            </m:e>
                          </m:eqAr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𝐥𝐨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5A7EF9-C794-BE4C-8A59-7C3D87AA3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971800"/>
                <a:ext cx="7905987" cy="3959417"/>
              </a:xfrm>
              <a:prstGeom prst="rect">
                <a:avLst/>
              </a:prstGeom>
              <a:blipFill>
                <a:blip r:embed="rId2"/>
                <a:stretch>
                  <a:fillRect r="-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8846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5F7C1-98AE-4A43-87F4-AA6489626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000" y="533400"/>
            <a:ext cx="7772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…similarly for </a:t>
            </a:r>
            <a:r>
              <a:rPr lang="en-US" i="1" dirty="0">
                <a:solidFill>
                  <a:srgbClr val="0432FF"/>
                </a:solidFill>
              </a:rPr>
              <a:t>any radices</a:t>
            </a:r>
            <a:r>
              <a:rPr lang="en-US" dirty="0"/>
              <a:t>, as long as the </a:t>
            </a:r>
            <a:r>
              <a:rPr lang="en-US" dirty="0">
                <a:solidFill>
                  <a:srgbClr val="FF0000"/>
                </a:solidFill>
              </a:rPr>
              <a:t>base cases </a:t>
            </a:r>
            <a:r>
              <a:rPr lang="en-US" dirty="0"/>
              <a:t>(= the </a:t>
            </a:r>
            <a:r>
              <a:rPr lang="en-US" dirty="0">
                <a:solidFill>
                  <a:srgbClr val="FF0000"/>
                </a:solidFill>
              </a:rPr>
              <a:t>prime factors </a:t>
            </a:r>
            <a:r>
              <a:rPr lang="en-US" dirty="0"/>
              <a:t>of </a:t>
            </a:r>
            <a:r>
              <a:rPr lang="en-US" i="1" dirty="0"/>
              <a:t>N</a:t>
            </a:r>
            <a:r>
              <a:rPr lang="en-US" dirty="0"/>
              <a:t>) are </a:t>
            </a:r>
            <a:r>
              <a:rPr lang="en-US" dirty="0">
                <a:solidFill>
                  <a:srgbClr val="0432FF"/>
                </a:solidFill>
              </a:rPr>
              <a:t>bounded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789867-885F-2F47-B2A5-95F333B10116}"/>
                  </a:ext>
                </a:extLst>
              </p:cNvPr>
              <p:cNvSpPr txBox="1"/>
              <p:nvPr/>
            </p:nvSpPr>
            <p:spPr>
              <a:xfrm>
                <a:off x="2667000" y="4419600"/>
                <a:ext cx="6269324" cy="1973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Note that the </a:t>
                </a:r>
                <a:r>
                  <a:rPr lang="en-US" dirty="0">
                    <a:solidFill>
                      <a:srgbClr val="0432FF"/>
                    </a:solidFill>
                  </a:rPr>
                  <a:t>radices</a:t>
                </a:r>
                <a:r>
                  <a:rPr lang="en-US" dirty="0"/>
                  <a:t> do </a:t>
                </a:r>
                <a:r>
                  <a:rPr lang="en-US" dirty="0">
                    <a:solidFill>
                      <a:srgbClr val="0432FF"/>
                    </a:solidFill>
                  </a:rPr>
                  <a:t>not need to be bounded</a:t>
                </a:r>
                <a:r>
                  <a:rPr lang="en-US" dirty="0"/>
                  <a:t>! It is a good exercise to show that </a:t>
                </a:r>
                <a:r>
                  <a:rPr lang="en-US" dirty="0">
                    <a:solidFill>
                      <a:srgbClr val="FF0000"/>
                    </a:solidFill>
                  </a:rPr>
                  <a:t>radix-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also gives a </a:t>
                </a:r>
                <a:r>
                  <a:rPr lang="el-GR" dirty="0"/>
                  <a:t>Θ</a:t>
                </a:r>
                <a:r>
                  <a:rPr lang="en-US" dirty="0"/>
                  <a:t>(</a:t>
                </a:r>
                <a:r>
                  <a:rPr lang="en-US" i="1" dirty="0"/>
                  <a:t>N</a:t>
                </a:r>
                <a:r>
                  <a:rPr lang="en-US" dirty="0"/>
                  <a:t> log </a:t>
                </a:r>
                <a:r>
                  <a:rPr lang="en-US" i="1" dirty="0"/>
                  <a:t>N</a:t>
                </a:r>
                <a:r>
                  <a:rPr lang="en-US" dirty="0"/>
                  <a:t>) algorithm.</a:t>
                </a:r>
              </a:p>
              <a:p>
                <a:pPr lvl="1"/>
                <a:r>
                  <a:rPr lang="en-US" dirty="0"/>
                  <a:t>(this algorithm turns out to be the </a:t>
                </a:r>
                <a:r>
                  <a:rPr lang="en-US" dirty="0">
                    <a:solidFill>
                      <a:srgbClr val="FF0000"/>
                    </a:solidFill>
                  </a:rPr>
                  <a:t>optimal  cache-oblivious </a:t>
                </a:r>
                <a:r>
                  <a:rPr lang="en-US" dirty="0"/>
                  <a:t>FFT, actually.)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789867-885F-2F47-B2A5-95F333B10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4419600"/>
                <a:ext cx="6269324" cy="1973745"/>
              </a:xfrm>
              <a:prstGeom prst="rect">
                <a:avLst/>
              </a:prstGeom>
              <a:blipFill>
                <a:blip r:embed="rId2"/>
                <a:stretch>
                  <a:fillRect l="-1414" t="-2581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53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AB68-703D-594C-8244-81979C1D7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FFT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5DE0B0-4AE4-0A4F-BB5E-8F8A8E0375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1600200"/>
                <a:ext cx="8340969" cy="4114800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rgbClr val="0432FF"/>
                    </a:solidFill>
                  </a:rPr>
                  <a:t>Prime-factor algorithm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 are co-prime: re-indexing based on Chinese Remainder Theorem with no twiddle factors.</a:t>
                </a:r>
              </a:p>
              <a:p>
                <a:r>
                  <a:rPr lang="en-US" sz="2400" dirty="0">
                    <a:solidFill>
                      <a:srgbClr val="0432FF"/>
                    </a:solidFill>
                  </a:rPr>
                  <a:t>Rader’s</a:t>
                </a:r>
                <a:r>
                  <a:rPr lang="en-US" sz="2400" dirty="0"/>
                  <a:t> algorithm: for </a:t>
                </a:r>
                <a:r>
                  <a:rPr lang="en-US" sz="2400" dirty="0">
                    <a:solidFill>
                      <a:srgbClr val="0432FF"/>
                    </a:solidFill>
                  </a:rPr>
                  <a:t>prime</a:t>
                </a:r>
                <a:r>
                  <a:rPr lang="en-US" sz="2400" dirty="0"/>
                  <a:t> </a:t>
                </a:r>
                <a:r>
                  <a:rPr lang="en-US" sz="2400" i="1" dirty="0"/>
                  <a:t>N</a:t>
                </a:r>
                <a:r>
                  <a:rPr lang="en-US" sz="2400" dirty="0"/>
                  <a:t>, re-index using generator of multiplicative group to get a convolution of size </a:t>
                </a:r>
                <a:r>
                  <a:rPr lang="en-US" sz="2400" i="1" dirty="0"/>
                  <a:t>N</a:t>
                </a:r>
                <a:r>
                  <a:rPr lang="en-US" sz="2400" dirty="0"/>
                  <a:t>–1, do via FFTs.</a:t>
                </a:r>
              </a:p>
              <a:p>
                <a:r>
                  <a:rPr lang="en-US" sz="2400" dirty="0">
                    <a:solidFill>
                      <a:srgbClr val="0432FF"/>
                    </a:solidFill>
                  </a:rPr>
                  <a:t>Bluestein’s</a:t>
                </a:r>
                <a:r>
                  <a:rPr lang="en-US" sz="2400" dirty="0"/>
                  <a:t> algorithm: re-index using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to get convolution of size </a:t>
                </a:r>
                <a:r>
                  <a:rPr lang="en-US" sz="2400" i="1" dirty="0"/>
                  <a:t>N</a:t>
                </a:r>
                <a:r>
                  <a:rPr lang="en-US" sz="2400" dirty="0"/>
                  <a:t>, do via zero-padded FFTs.</a:t>
                </a:r>
              </a:p>
              <a:p>
                <a:r>
                  <a:rPr lang="en-US" sz="2400" dirty="0"/>
                  <a:t>Many others…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Specialized</a:t>
                </a:r>
                <a:r>
                  <a:rPr lang="en-US" sz="2400" dirty="0"/>
                  <a:t> versions for real </a:t>
                </a:r>
                <a:r>
                  <a:rPr lang="en-US" sz="2400" i="1" dirty="0" err="1"/>
                  <a:t>x</a:t>
                </a:r>
                <a:r>
                  <a:rPr lang="en-US" sz="2400" i="1" baseline="-25000" dirty="0" err="1"/>
                  <a:t>n</a:t>
                </a:r>
                <a:r>
                  <a:rPr lang="en-US" sz="2400" dirty="0"/>
                  <a:t>, real-symmetric/antisymmetric </a:t>
                </a:r>
                <a:r>
                  <a:rPr lang="en-US" sz="2400" i="1" dirty="0" err="1"/>
                  <a:t>x</a:t>
                </a:r>
                <a:r>
                  <a:rPr lang="en-US" sz="2400" i="1" baseline="-25000" dirty="0" err="1"/>
                  <a:t>n</a:t>
                </a:r>
                <a:r>
                  <a:rPr lang="en-US" sz="2400" dirty="0"/>
                  <a:t> (</a:t>
                </a:r>
                <a:r>
                  <a:rPr lang="en-US" sz="2400" dirty="0">
                    <a:solidFill>
                      <a:srgbClr val="FF0000"/>
                    </a:solidFill>
                  </a:rPr>
                  <a:t>DCTs</a:t>
                </a:r>
                <a:r>
                  <a:rPr lang="en-US" sz="2400" dirty="0"/>
                  <a:t> and DSTs), etc.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5DE0B0-4AE4-0A4F-BB5E-8F8A8E037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1600200"/>
                <a:ext cx="8340969" cy="4114800"/>
              </a:xfrm>
              <a:blipFill>
                <a:blip r:embed="rId2"/>
                <a:stretch>
                  <a:fillRect l="-760" t="-1231" r="-304" b="-19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211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A7E3410A-ADFA-C44A-BBE6-D4E4EAEC2C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altLang="en-US"/>
              <a:t>…but how do we make it faster?</a:t>
            </a:r>
          </a:p>
        </p:txBody>
      </p:sp>
      <p:sp>
        <p:nvSpPr>
          <p:cNvPr id="11267" name="Text Box 3">
            <a:extLst>
              <a:ext uri="{FF2B5EF4-FFF2-40B4-BE49-F238E27FC236}">
                <a16:creationId xmlns:a16="http://schemas.microsoft.com/office/drawing/2014/main" id="{8F84A662-0074-0D48-8EDF-CB354844B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327" y="1600200"/>
            <a:ext cx="8035598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 dirty="0">
                <a:solidFill>
                  <a:srgbClr val="0000FF"/>
                </a:solidFill>
              </a:rPr>
              <a:t>We (probably) cannot do better than </a:t>
            </a:r>
            <a:r>
              <a:rPr lang="en-US" altLang="en-US" sz="3200" dirty="0">
                <a:solidFill>
                  <a:srgbClr val="0000FF"/>
                </a:solidFill>
                <a:latin typeface="Symbol" pitchFamily="2" charset="2"/>
              </a:rPr>
              <a:t>Q</a:t>
            </a:r>
            <a:r>
              <a:rPr lang="en-US" altLang="en-US" sz="3200" dirty="0">
                <a:solidFill>
                  <a:srgbClr val="0000FF"/>
                </a:solidFill>
              </a:rPr>
              <a:t>(</a:t>
            </a:r>
            <a:r>
              <a:rPr lang="en-US" altLang="en-US" sz="3200" i="1" dirty="0">
                <a:solidFill>
                  <a:srgbClr val="0000FF"/>
                </a:solidFill>
              </a:rPr>
              <a:t>n</a:t>
            </a:r>
            <a:r>
              <a:rPr lang="en-US" altLang="en-US" sz="3200" dirty="0">
                <a:solidFill>
                  <a:srgbClr val="0000FF"/>
                </a:solidFill>
              </a:rPr>
              <a:t> log </a:t>
            </a:r>
            <a:r>
              <a:rPr lang="en-US" altLang="en-US" sz="3200" i="1" dirty="0">
                <a:solidFill>
                  <a:srgbClr val="0000FF"/>
                </a:solidFill>
              </a:rPr>
              <a:t>n</a:t>
            </a:r>
            <a:r>
              <a:rPr lang="en-US" altLang="en-US" sz="3200" dirty="0">
                <a:solidFill>
                  <a:srgbClr val="0000FF"/>
                </a:solidFill>
              </a:rPr>
              <a:t>).</a:t>
            </a:r>
            <a:endParaRPr lang="en-US" altLang="en-US" dirty="0"/>
          </a:p>
          <a:p>
            <a:pPr algn="ctr"/>
            <a:r>
              <a:rPr lang="en-US" altLang="en-US" dirty="0"/>
              <a:t>(the proof of this remains an open problem</a:t>
            </a:r>
          </a:p>
          <a:p>
            <a:pPr algn="ctr"/>
            <a:r>
              <a:rPr lang="en-US" altLang="en-US" sz="1800" dirty="0"/>
              <a:t>… can prove it only under restrictive assumptions,</a:t>
            </a:r>
          </a:p>
          <a:p>
            <a:pPr algn="ctr"/>
            <a:r>
              <a:rPr lang="en-US" altLang="en-US" sz="1800" dirty="0"/>
              <a:t>e.g. linear algorithms with bounded multiplicative constants</a:t>
            </a:r>
            <a:r>
              <a:rPr lang="en-US" altLang="en-US" dirty="0"/>
              <a:t>)</a:t>
            </a:r>
          </a:p>
        </p:txBody>
      </p:sp>
      <p:sp>
        <p:nvSpPr>
          <p:cNvPr id="11269" name="Text Box 5">
            <a:extLst>
              <a:ext uri="{FF2B5EF4-FFF2-40B4-BE49-F238E27FC236}">
                <a16:creationId xmlns:a16="http://schemas.microsoft.com/office/drawing/2014/main" id="{5E8773EF-AB49-6148-A6E4-F555D5E94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75" y="3304639"/>
            <a:ext cx="301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/>
              <a:t>[ unless we give up exactness ]</a:t>
            </a:r>
          </a:p>
        </p:txBody>
      </p:sp>
      <p:sp>
        <p:nvSpPr>
          <p:cNvPr id="11270" name="Text Box 6">
            <a:extLst>
              <a:ext uri="{FF2B5EF4-FFF2-40B4-BE49-F238E27FC236}">
                <a16:creationId xmlns:a16="http://schemas.microsoft.com/office/drawing/2014/main" id="{3E43FDE8-6BED-0B4A-8655-00C4D9F95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62400"/>
            <a:ext cx="7334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>
                <a:solidFill>
                  <a:srgbClr val="0000FF"/>
                </a:solidFill>
              </a:rPr>
              <a:t>We’re left with the “constant” factor…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DD5B8E7C-BE27-564F-8213-C5EEAD5643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sz="4000"/>
              <a:t>The Next 30 Years…</a:t>
            </a:r>
            <a:endParaRPr lang="en-US" altLang="en-US" sz="6000"/>
          </a:p>
        </p:txBody>
      </p:sp>
      <p:sp>
        <p:nvSpPr>
          <p:cNvPr id="71683" name="Text Box 3">
            <a:extLst>
              <a:ext uri="{FF2B5EF4-FFF2-40B4-BE49-F238E27FC236}">
                <a16:creationId xmlns:a16="http://schemas.microsoft.com/office/drawing/2014/main" id="{C1E08B11-FA55-6047-9DFB-F9FB6063D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3" y="990600"/>
            <a:ext cx="7583487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rgbClr val="0000FF"/>
                </a:solidFill>
              </a:rPr>
              <a:t>Assume</a:t>
            </a:r>
            <a:r>
              <a:rPr lang="en-US" altLang="en-US" sz="3200"/>
              <a:t> “time” </a:t>
            </a:r>
          </a:p>
          <a:p>
            <a:r>
              <a:rPr lang="en-US" altLang="en-US" sz="3200"/>
              <a:t>      </a:t>
            </a:r>
            <a:r>
              <a:rPr lang="en-US" altLang="en-US" sz="3200">
                <a:solidFill>
                  <a:srgbClr val="FF0000"/>
                </a:solidFill>
              </a:rPr>
              <a:t>= </a:t>
            </a:r>
            <a:r>
              <a:rPr lang="en-US" altLang="en-US" sz="3200"/>
              <a:t># multiplications</a:t>
            </a:r>
          </a:p>
          <a:p>
            <a:r>
              <a:rPr lang="en-US" altLang="en-US" sz="3200"/>
              <a:t>         </a:t>
            </a:r>
            <a:r>
              <a:rPr lang="en-US" altLang="en-US" sz="3200">
                <a:solidFill>
                  <a:srgbClr val="0000FF"/>
                </a:solidFill>
              </a:rPr>
              <a:t># multiplications + # additions (= flops)</a:t>
            </a:r>
          </a:p>
        </p:txBody>
      </p:sp>
      <p:sp>
        <p:nvSpPr>
          <p:cNvPr id="71684" name="Line 4">
            <a:extLst>
              <a:ext uri="{FF2B5EF4-FFF2-40B4-BE49-F238E27FC236}">
                <a16:creationId xmlns:a16="http://schemas.microsoft.com/office/drawing/2014/main" id="{CB6EEF20-75A0-CD4D-A559-89F572D68D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1770063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85" name="Text Box 5">
            <a:extLst>
              <a:ext uri="{FF2B5EF4-FFF2-40B4-BE49-F238E27FC236}">
                <a16:creationId xmlns:a16="http://schemas.microsoft.com/office/drawing/2014/main" id="{08E3BF5B-08F3-8543-A7F9-E8CAC703E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00400"/>
            <a:ext cx="6477000" cy="55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/>
              <a:t>Winograd (1979): </a:t>
            </a:r>
            <a:r>
              <a:rPr lang="en-US" altLang="en-US" sz="2800">
                <a:solidFill>
                  <a:srgbClr val="0000FF"/>
                </a:solidFill>
              </a:rPr>
              <a:t># multiplications =</a:t>
            </a:r>
            <a:r>
              <a:rPr lang="en-US" altLang="en-US" sz="2800"/>
              <a:t> </a:t>
            </a:r>
            <a:r>
              <a:rPr lang="en-US" altLang="en-US" sz="2800">
                <a:solidFill>
                  <a:srgbClr val="0000FF"/>
                </a:solidFill>
                <a:latin typeface="Symbol" pitchFamily="2" charset="2"/>
              </a:rPr>
              <a:t>Q</a:t>
            </a:r>
            <a:r>
              <a:rPr lang="en-US" altLang="en-US" sz="2800">
                <a:solidFill>
                  <a:srgbClr val="0000FF"/>
                </a:solidFill>
              </a:rPr>
              <a:t>(</a:t>
            </a:r>
            <a:r>
              <a:rPr lang="en-US" altLang="en-US" sz="2800" i="1">
                <a:solidFill>
                  <a:srgbClr val="0000FF"/>
                </a:solidFill>
              </a:rPr>
              <a:t>n</a:t>
            </a:r>
            <a:r>
              <a:rPr lang="en-US" altLang="en-US" sz="2800">
                <a:solidFill>
                  <a:srgbClr val="0000FF"/>
                </a:solidFill>
              </a:rPr>
              <a:t>) </a:t>
            </a:r>
            <a:endParaRPr lang="en-US" altLang="en-US" sz="2800"/>
          </a:p>
        </p:txBody>
      </p:sp>
      <p:sp>
        <p:nvSpPr>
          <p:cNvPr id="71686" name="Rectangle 6">
            <a:extLst>
              <a:ext uri="{FF2B5EF4-FFF2-40B4-BE49-F238E27FC236}">
                <a16:creationId xmlns:a16="http://schemas.microsoft.com/office/drawing/2014/main" id="{1BFAA72C-2AF0-0D4D-BC7D-48D0E0A6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657600"/>
            <a:ext cx="79390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(…realizable bound!  … but costs </a:t>
            </a:r>
            <a:r>
              <a:rPr lang="en-US" altLang="en-US" sz="2800">
                <a:solidFill>
                  <a:srgbClr val="0000FF"/>
                </a:solidFill>
              </a:rPr>
              <a:t>too many additions</a:t>
            </a:r>
            <a:r>
              <a:rPr lang="en-US" altLang="en-US" sz="2800"/>
              <a:t>)</a:t>
            </a:r>
          </a:p>
        </p:txBody>
      </p:sp>
      <p:sp>
        <p:nvSpPr>
          <p:cNvPr id="71687" name="Text Box 7">
            <a:extLst>
              <a:ext uri="{FF2B5EF4-FFF2-40B4-BE49-F238E27FC236}">
                <a16:creationId xmlns:a16="http://schemas.microsoft.com/office/drawing/2014/main" id="{5489D98E-33D1-CD4F-B590-3C9D6980B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8" y="4572000"/>
            <a:ext cx="8824912" cy="124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800"/>
              <a:t>Yavne (1968): </a:t>
            </a:r>
            <a:r>
              <a:rPr lang="en-US" altLang="en-US" sz="2800">
                <a:solidFill>
                  <a:srgbClr val="0000FF"/>
                </a:solidFill>
              </a:rPr>
              <a:t>split-radix FFT, saves 20% over radix-2 flops</a:t>
            </a:r>
            <a:endParaRPr lang="en-US" altLang="en-US" sz="2800"/>
          </a:p>
          <a:p>
            <a:pPr algn="ctr"/>
            <a:r>
              <a:rPr lang="en-US" altLang="en-US"/>
              <a:t>[ unsurpassed until last 2007, another ~6% saved</a:t>
            </a:r>
          </a:p>
          <a:p>
            <a:pPr algn="ctr"/>
            <a:r>
              <a:rPr lang="en-US" altLang="en-US"/>
              <a:t>by Lundy/Van Buskirk and Johnson/Frigo ]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004F88E6-E59D-564D-A5BC-DC1EAD0BEB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1143000"/>
          </a:xfrm>
        </p:spPr>
        <p:txBody>
          <a:bodyPr/>
          <a:lstStyle/>
          <a:p>
            <a:r>
              <a:rPr lang="en-US" altLang="en-US"/>
              <a:t>Are arithmetic counts so important?</a:t>
            </a:r>
          </a:p>
        </p:txBody>
      </p:sp>
      <p:pic>
        <p:nvPicPr>
          <p:cNvPr id="72709" name="Picture 5">
            <a:extLst>
              <a:ext uri="{FF2B5EF4-FFF2-40B4-BE49-F238E27FC236}">
                <a16:creationId xmlns:a16="http://schemas.microsoft.com/office/drawing/2014/main" id="{80704443-50F3-364E-A616-C6CFA0831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47800"/>
            <a:ext cx="7137400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136D222E-3EF5-7B49-BD44-5E1A41AC5D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sz="4000"/>
              <a:t>The Next 30 Years…</a:t>
            </a:r>
            <a:endParaRPr lang="en-US" altLang="en-US" sz="6000"/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2E39A055-4EB6-774B-8639-06A2ACF1D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3" y="990600"/>
            <a:ext cx="7583487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rgbClr val="0000FF"/>
                </a:solidFill>
              </a:rPr>
              <a:t>Assume</a:t>
            </a:r>
            <a:r>
              <a:rPr lang="en-US" altLang="en-US" sz="3200"/>
              <a:t> “time” </a:t>
            </a:r>
          </a:p>
          <a:p>
            <a:r>
              <a:rPr lang="en-US" altLang="en-US" sz="3200"/>
              <a:t>      </a:t>
            </a:r>
            <a:r>
              <a:rPr lang="en-US" altLang="en-US" sz="3200">
                <a:solidFill>
                  <a:srgbClr val="FF0000"/>
                </a:solidFill>
              </a:rPr>
              <a:t>= </a:t>
            </a:r>
            <a:r>
              <a:rPr lang="en-US" altLang="en-US" sz="3200"/>
              <a:t># multiplications</a:t>
            </a:r>
          </a:p>
          <a:p>
            <a:r>
              <a:rPr lang="en-US" altLang="en-US" sz="3200"/>
              <a:t>         </a:t>
            </a:r>
            <a:r>
              <a:rPr lang="en-US" altLang="en-US" sz="3200">
                <a:solidFill>
                  <a:srgbClr val="0000FF"/>
                </a:solidFill>
              </a:rPr>
              <a:t># multiplications + # additions (= flops)</a:t>
            </a:r>
          </a:p>
        </p:txBody>
      </p:sp>
      <p:sp>
        <p:nvSpPr>
          <p:cNvPr id="13316" name="Line 4">
            <a:extLst>
              <a:ext uri="{FF2B5EF4-FFF2-40B4-BE49-F238E27FC236}">
                <a16:creationId xmlns:a16="http://schemas.microsoft.com/office/drawing/2014/main" id="{A92D2E7F-2604-D147-9221-1B694143D0D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1770063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0131E34A-F2C1-854B-B96D-860D1CFE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00400"/>
            <a:ext cx="6477000" cy="55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/>
              <a:t>Winograd (1979): </a:t>
            </a:r>
            <a:r>
              <a:rPr lang="en-US" altLang="en-US" sz="2800">
                <a:solidFill>
                  <a:srgbClr val="0000FF"/>
                </a:solidFill>
              </a:rPr>
              <a:t># multiplications =</a:t>
            </a:r>
            <a:r>
              <a:rPr lang="en-US" altLang="en-US" sz="2800"/>
              <a:t> </a:t>
            </a:r>
            <a:r>
              <a:rPr lang="en-US" altLang="en-US" sz="2800">
                <a:solidFill>
                  <a:srgbClr val="0000FF"/>
                </a:solidFill>
                <a:latin typeface="Symbol" pitchFamily="2" charset="2"/>
              </a:rPr>
              <a:t>Q</a:t>
            </a:r>
            <a:r>
              <a:rPr lang="en-US" altLang="en-US" sz="2800">
                <a:solidFill>
                  <a:srgbClr val="0000FF"/>
                </a:solidFill>
              </a:rPr>
              <a:t>(</a:t>
            </a:r>
            <a:r>
              <a:rPr lang="en-US" altLang="en-US" sz="2800" i="1">
                <a:solidFill>
                  <a:srgbClr val="0000FF"/>
                </a:solidFill>
              </a:rPr>
              <a:t>n</a:t>
            </a:r>
            <a:r>
              <a:rPr lang="en-US" altLang="en-US" sz="2800">
                <a:solidFill>
                  <a:srgbClr val="0000FF"/>
                </a:solidFill>
              </a:rPr>
              <a:t>) </a:t>
            </a:r>
            <a:endParaRPr lang="en-US" altLang="en-US" sz="2800"/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AB4BA4D7-9FC0-C94F-864C-7783F2BF7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657600"/>
            <a:ext cx="79390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(…realizable bound!  … but costs </a:t>
            </a:r>
            <a:r>
              <a:rPr lang="en-US" altLang="en-US" sz="2800">
                <a:solidFill>
                  <a:srgbClr val="0000FF"/>
                </a:solidFill>
              </a:rPr>
              <a:t>too many additions</a:t>
            </a:r>
            <a:r>
              <a:rPr lang="en-US" altLang="en-US" sz="2800"/>
              <a:t>)</a:t>
            </a:r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7FCCA89B-A5ED-4D47-B74D-B77ADE5A7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8" y="4572000"/>
            <a:ext cx="8824912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800"/>
              <a:t>Yavne (1968): </a:t>
            </a:r>
            <a:r>
              <a:rPr lang="en-US" altLang="en-US" sz="2800">
                <a:solidFill>
                  <a:srgbClr val="0000FF"/>
                </a:solidFill>
              </a:rPr>
              <a:t>split-radix FFT, saves 20% over radix-2 flops</a:t>
            </a:r>
            <a:endParaRPr lang="en-US" altLang="en-US" sz="2800"/>
          </a:p>
          <a:p>
            <a:pPr algn="ctr"/>
            <a:r>
              <a:rPr lang="en-US" altLang="en-US"/>
              <a:t>[ unsurpassed until last 2007, another ~6% saved]</a:t>
            </a:r>
          </a:p>
        </p:txBody>
      </p:sp>
      <p:grpSp>
        <p:nvGrpSpPr>
          <p:cNvPr id="13322" name="Group 10">
            <a:extLst>
              <a:ext uri="{FF2B5EF4-FFF2-40B4-BE49-F238E27FC236}">
                <a16:creationId xmlns:a16="http://schemas.microsoft.com/office/drawing/2014/main" id="{1BCA2978-2046-F443-8DDD-7A9386238BAB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5505450"/>
            <a:ext cx="8091488" cy="1243013"/>
            <a:chOff x="384" y="3468"/>
            <a:chExt cx="5097" cy="783"/>
          </a:xfrm>
        </p:grpSpPr>
        <p:sp>
          <p:nvSpPr>
            <p:cNvPr id="13320" name="Rectangle 8">
              <a:extLst>
                <a:ext uri="{FF2B5EF4-FFF2-40B4-BE49-F238E27FC236}">
                  <a16:creationId xmlns:a16="http://schemas.microsoft.com/office/drawing/2014/main" id="{16933423-4831-D04A-9A1B-A54DF814B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3468"/>
              <a:ext cx="5097" cy="783"/>
            </a:xfrm>
            <a:prstGeom prst="rect">
              <a:avLst/>
            </a:prstGeom>
            <a:solidFill>
              <a:srgbClr val="FFFFD9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1" name="Text Box 9">
              <a:extLst>
                <a:ext uri="{FF2B5EF4-FFF2-40B4-BE49-F238E27FC236}">
                  <a16:creationId xmlns:a16="http://schemas.microsoft.com/office/drawing/2014/main" id="{4B797645-2283-4940-8492-640A659E63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" y="3532"/>
              <a:ext cx="4938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800"/>
                <a:t>last 15+ years: </a:t>
              </a:r>
              <a:r>
                <a:rPr lang="en-US" altLang="en-US" sz="2800">
                  <a:solidFill>
                    <a:srgbClr val="FF0000"/>
                  </a:solidFill>
                </a:rPr>
                <a:t>flop count</a:t>
              </a:r>
              <a:r>
                <a:rPr lang="en-US" altLang="en-US" sz="2800"/>
                <a:t> </a:t>
              </a:r>
              <a:r>
                <a:rPr lang="en-US" altLang="en-US" sz="2800">
                  <a:solidFill>
                    <a:schemeClr val="accent2"/>
                  </a:solidFill>
                </a:rPr>
                <a:t>(varies by ~20%)</a:t>
              </a:r>
            </a:p>
            <a:p>
              <a:pPr algn="ctr"/>
              <a:r>
                <a:rPr lang="en-US" altLang="en-US" sz="2800">
                  <a:solidFill>
                    <a:srgbClr val="FF0000"/>
                  </a:solidFill>
                </a:rPr>
                <a:t>no longer determines speed</a:t>
              </a:r>
              <a:r>
                <a:rPr lang="en-US" altLang="en-US" sz="2800"/>
                <a:t> </a:t>
              </a:r>
              <a:r>
                <a:rPr lang="en-US" altLang="en-US" sz="2800">
                  <a:solidFill>
                    <a:schemeClr val="accent2"/>
                  </a:solidFill>
                </a:rPr>
                <a:t>(varies by factor of ~10+)</a:t>
              </a:r>
              <a:endParaRPr lang="en-US" altLang="en-US" sz="280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D84A8663-ACB3-AC45-A1CD-E052E23B12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7924800" cy="4267200"/>
          </a:xfrm>
        </p:spPr>
        <p:txBody>
          <a:bodyPr/>
          <a:lstStyle/>
          <a:p>
            <a:r>
              <a:rPr lang="en-US" altLang="en-US" sz="3600"/>
              <a:t>a basic question:</a:t>
            </a:r>
            <a:br>
              <a:rPr lang="en-US" altLang="en-US"/>
            </a:br>
            <a:br>
              <a:rPr lang="en-US" altLang="en-US"/>
            </a:br>
            <a:r>
              <a:rPr lang="en-US" altLang="en-US">
                <a:solidFill>
                  <a:srgbClr val="FF0000"/>
                </a:solidFill>
              </a:rPr>
              <a:t>If arithmetic no longer dominates,</a:t>
            </a:r>
            <a:br>
              <a:rPr lang="en-US" altLang="en-US">
                <a:solidFill>
                  <a:srgbClr val="FF0000"/>
                </a:solidFill>
              </a:rPr>
            </a:br>
            <a:r>
              <a:rPr lang="en-US" altLang="en-US">
                <a:solidFill>
                  <a:srgbClr val="FF0000"/>
                </a:solidFill>
              </a:rPr>
              <a:t>what does?</a:t>
            </a:r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2CA8D52-06BE-B142-95E8-C67F58FAA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altLang="en-US" sz="3200"/>
              <a:t>In the beginning (</a:t>
            </a:r>
            <a:r>
              <a:rPr lang="en-US" altLang="en-US" sz="3200" i="1"/>
              <a:t>c.</a:t>
            </a:r>
            <a:r>
              <a:rPr lang="en-US" altLang="en-US" sz="3200"/>
              <a:t> 1805):</a:t>
            </a:r>
            <a:br>
              <a:rPr lang="en-US" altLang="en-US" sz="4000"/>
            </a:br>
            <a:r>
              <a:rPr lang="en-US" altLang="en-US"/>
              <a:t>Carl Friedrich Gauss</a:t>
            </a:r>
          </a:p>
        </p:txBody>
      </p:sp>
      <p:sp>
        <p:nvSpPr>
          <p:cNvPr id="3081" name="Text Box 9">
            <a:extLst>
              <a:ext uri="{FF2B5EF4-FFF2-40B4-BE49-F238E27FC236}">
                <a16:creationId xmlns:a16="http://schemas.microsoft.com/office/drawing/2014/main" id="{310624D3-8FAC-D84E-8DF4-B5DDA2BF6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1388" y="1905000"/>
            <a:ext cx="3560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0000FF"/>
                </a:solidFill>
              </a:rPr>
              <a:t>trigonometric interpolation:</a:t>
            </a:r>
          </a:p>
        </p:txBody>
      </p:sp>
      <p:graphicFrame>
        <p:nvGraphicFramePr>
          <p:cNvPr id="3082" name="Object 10">
            <a:extLst>
              <a:ext uri="{FF2B5EF4-FFF2-40B4-BE49-F238E27FC236}">
                <a16:creationId xmlns:a16="http://schemas.microsoft.com/office/drawing/2014/main" id="{F8EE5EDF-FEC5-7043-854F-F3CC388E07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43475" y="2590800"/>
          <a:ext cx="2295525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Equation" r:id="rId3" imgW="8255000" imgH="3937000" progId="Equation.3">
                  <p:embed/>
                </p:oleObj>
              </mc:Choice>
              <mc:Fallback>
                <p:oleObj name="Equation" r:id="rId3" imgW="8255000" imgH="3937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3475" y="2590800"/>
                        <a:ext cx="2295525" cy="1096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91" name="Group 19">
            <a:extLst>
              <a:ext uri="{FF2B5EF4-FFF2-40B4-BE49-F238E27FC236}">
                <a16:creationId xmlns:a16="http://schemas.microsoft.com/office/drawing/2014/main" id="{0088D58B-0A35-B64D-BA02-5657A2749058}"/>
              </a:ext>
            </a:extLst>
          </p:cNvPr>
          <p:cNvGrpSpPr>
            <a:grpSpLocks/>
          </p:cNvGrpSpPr>
          <p:nvPr/>
        </p:nvGrpSpPr>
        <p:grpSpPr bwMode="auto">
          <a:xfrm>
            <a:off x="419100" y="3505200"/>
            <a:ext cx="8724900" cy="2819400"/>
            <a:chOff x="264" y="2208"/>
            <a:chExt cx="5496" cy="1776"/>
          </a:xfrm>
        </p:grpSpPr>
        <p:sp>
          <p:nvSpPr>
            <p:cNvPr id="3084" name="Line 12">
              <a:extLst>
                <a:ext uri="{FF2B5EF4-FFF2-40B4-BE49-F238E27FC236}">
                  <a16:creationId xmlns:a16="http://schemas.microsoft.com/office/drawing/2014/main" id="{A591A02F-EA6C-5847-A13E-4438323FB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2208"/>
              <a:ext cx="0" cy="10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5" name="Text Box 13">
              <a:extLst>
                <a:ext uri="{FF2B5EF4-FFF2-40B4-BE49-F238E27FC236}">
                  <a16:creationId xmlns:a16="http://schemas.microsoft.com/office/drawing/2014/main" id="{5E8A42FF-561D-B540-ACE4-B8B2027D6A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1" y="2276"/>
              <a:ext cx="1759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/>
                <a:t>generalizing work</a:t>
              </a:r>
            </a:p>
            <a:p>
              <a:r>
                <a:rPr lang="en-US" altLang="en-US" i="1"/>
                <a:t>of Clairaut (1754)</a:t>
              </a:r>
            </a:p>
            <a:p>
              <a:r>
                <a:rPr lang="en-US" altLang="en-US" i="1"/>
                <a:t>and Lagrange (1762)</a:t>
              </a:r>
            </a:p>
          </p:txBody>
        </p:sp>
        <p:graphicFrame>
          <p:nvGraphicFramePr>
            <p:cNvPr id="3086" name="Object 14">
              <a:extLst>
                <a:ext uri="{FF2B5EF4-FFF2-40B4-BE49-F238E27FC236}">
                  <a16:creationId xmlns:a16="http://schemas.microsoft.com/office/drawing/2014/main" id="{045E64ED-AC70-6A41-9095-19C6261DE05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67" y="3293"/>
            <a:ext cx="1759" cy="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7" name="Equation" r:id="rId5" imgW="9029700" imgH="3543300" progId="Equation.3">
                    <p:embed/>
                  </p:oleObj>
                </mc:Choice>
                <mc:Fallback>
                  <p:oleObj name="Equation" r:id="rId5" imgW="9029700" imgH="35433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7" y="3293"/>
                          <a:ext cx="1759" cy="6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87" name="Text Box 15">
              <a:extLst>
                <a:ext uri="{FF2B5EF4-FFF2-40B4-BE49-F238E27FC236}">
                  <a16:creationId xmlns:a16="http://schemas.microsoft.com/office/drawing/2014/main" id="{BAA177F9-6443-E949-A73B-6462A8FA08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" y="3504"/>
              <a:ext cx="2713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>
                  <a:solidFill>
                    <a:srgbClr val="FF0000"/>
                  </a:solidFill>
                </a:rPr>
                <a:t>discrete Fourier transform (DFT):</a:t>
              </a:r>
              <a:endParaRPr lang="en-US" altLang="en-US"/>
            </a:p>
            <a:p>
              <a:pPr algn="ctr"/>
              <a:r>
                <a:rPr lang="en-US" altLang="en-US" sz="2000"/>
                <a:t>(before Fourier)</a:t>
              </a:r>
              <a:endParaRPr lang="en-US" alt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27B2D13-4F4B-FA4B-A455-6250549AD5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074" y="1367025"/>
            <a:ext cx="4079876" cy="4047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B8F6D516-F6EF-564A-A2EA-6CC543C2B7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altLang="en-US"/>
              <a:t>The Memory Hierarchy </a:t>
            </a:r>
            <a:r>
              <a:rPr lang="en-US" altLang="en-US" sz="3200"/>
              <a:t>(not to scale)</a:t>
            </a:r>
            <a:endParaRPr lang="en-US" altLang="en-US"/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A70C1CB8-1237-6D4C-AE2F-50ABA88D6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295400"/>
            <a:ext cx="5562600" cy="510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405881C1-370B-DC45-B0B0-CA78052C3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09800"/>
            <a:ext cx="4495800" cy="3962400"/>
          </a:xfrm>
          <a:prstGeom prst="rect">
            <a:avLst/>
          </a:prstGeom>
          <a:solidFill>
            <a:srgbClr val="FFFFD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1" name="Rectangle 5">
            <a:extLst>
              <a:ext uri="{FF2B5EF4-FFF2-40B4-BE49-F238E27FC236}">
                <a16:creationId xmlns:a16="http://schemas.microsoft.com/office/drawing/2014/main" id="{D82BE964-BE0F-AF4C-A9F1-56AA38F3B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895600"/>
            <a:ext cx="4038600" cy="31242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4" name="Text Box 8">
            <a:extLst>
              <a:ext uri="{FF2B5EF4-FFF2-40B4-BE49-F238E27FC236}">
                <a16:creationId xmlns:a16="http://schemas.microsoft.com/office/drawing/2014/main" id="{795444D7-8F6E-6C47-8684-2F094BE1E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71600"/>
            <a:ext cx="56530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/>
              <a:t>disk (out of core) / remote memory (parallel)</a:t>
            </a:r>
          </a:p>
          <a:p>
            <a:pPr algn="ctr"/>
            <a:r>
              <a:rPr lang="en-US" altLang="en-US"/>
              <a:t>(terabytes)</a:t>
            </a:r>
          </a:p>
        </p:txBody>
      </p:sp>
      <p:sp>
        <p:nvSpPr>
          <p:cNvPr id="75787" name="Rectangle 11">
            <a:extLst>
              <a:ext uri="{FF2B5EF4-FFF2-40B4-BE49-F238E27FC236}">
                <a16:creationId xmlns:a16="http://schemas.microsoft.com/office/drawing/2014/main" id="{DBBDFC0B-1ADF-EF44-9B92-8638D1A45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581400"/>
            <a:ext cx="3657600" cy="2209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75790" name="Rectangle 14">
            <a:extLst>
              <a:ext uri="{FF2B5EF4-FFF2-40B4-BE49-F238E27FC236}">
                <a16:creationId xmlns:a16="http://schemas.microsoft.com/office/drawing/2014/main" id="{F31D9FDC-B1B3-6842-B061-B4B54B6D9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572000"/>
            <a:ext cx="2209800" cy="838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5" name="Text Box 9">
            <a:extLst>
              <a:ext uri="{FF2B5EF4-FFF2-40B4-BE49-F238E27FC236}">
                <a16:creationId xmlns:a16="http://schemas.microsoft.com/office/drawing/2014/main" id="{6EEFEAAA-1B13-F140-A56B-07B8839C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971800"/>
            <a:ext cx="2871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L2 cache (megabytes)</a:t>
            </a:r>
          </a:p>
        </p:txBody>
      </p:sp>
      <p:sp>
        <p:nvSpPr>
          <p:cNvPr id="75786" name="Text Box 10">
            <a:extLst>
              <a:ext uri="{FF2B5EF4-FFF2-40B4-BE49-F238E27FC236}">
                <a16:creationId xmlns:a16="http://schemas.microsoft.com/office/drawing/2014/main" id="{BD5573EC-B06B-8B48-BB0F-067987F59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581400"/>
            <a:ext cx="3516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L1 cache (10s of kilobytes)</a:t>
            </a:r>
          </a:p>
        </p:txBody>
      </p:sp>
      <p:sp>
        <p:nvSpPr>
          <p:cNvPr id="75789" name="Text Box 13">
            <a:extLst>
              <a:ext uri="{FF2B5EF4-FFF2-40B4-BE49-F238E27FC236}">
                <a16:creationId xmlns:a16="http://schemas.microsoft.com/office/drawing/2014/main" id="{C7929E2B-2912-5E44-AB2F-FCF3D3E64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724400"/>
            <a:ext cx="2117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registers (~100)</a:t>
            </a:r>
          </a:p>
        </p:txBody>
      </p:sp>
      <p:sp>
        <p:nvSpPr>
          <p:cNvPr id="75791" name="Text Box 15">
            <a:extLst>
              <a:ext uri="{FF2B5EF4-FFF2-40B4-BE49-F238E27FC236}">
                <a16:creationId xmlns:a16="http://schemas.microsoft.com/office/drawing/2014/main" id="{17D80354-5D62-E84C-BD06-3620B2502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362200"/>
            <a:ext cx="2325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RAM (gigabytes)</a:t>
            </a:r>
          </a:p>
        </p:txBody>
      </p:sp>
      <p:sp>
        <p:nvSpPr>
          <p:cNvPr id="75792" name="Text Box 16">
            <a:extLst>
              <a:ext uri="{FF2B5EF4-FFF2-40B4-BE49-F238E27FC236}">
                <a16:creationId xmlns:a16="http://schemas.microsoft.com/office/drawing/2014/main" id="{1E734FEE-CCA7-2040-9B63-BAA459483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095625"/>
            <a:ext cx="28908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1"/>
              <a:t>the name of the game:</a:t>
            </a:r>
            <a:endParaRPr lang="en-US" altLang="en-US"/>
          </a:p>
          <a:p>
            <a:r>
              <a:rPr lang="en-US" altLang="en-US"/>
              <a:t>• </a:t>
            </a:r>
            <a:r>
              <a:rPr lang="en-US" altLang="en-US">
                <a:solidFill>
                  <a:srgbClr val="FF0000"/>
                </a:solidFill>
              </a:rPr>
              <a:t>do as much work as</a:t>
            </a:r>
          </a:p>
          <a:p>
            <a:r>
              <a:rPr lang="en-US" altLang="en-US">
                <a:solidFill>
                  <a:srgbClr val="FF0000"/>
                </a:solidFill>
              </a:rPr>
              <a:t>   possible before</a:t>
            </a:r>
          </a:p>
          <a:p>
            <a:r>
              <a:rPr lang="en-US" altLang="en-US">
                <a:solidFill>
                  <a:srgbClr val="FF0000"/>
                </a:solidFill>
              </a:rPr>
              <a:t>   going out of cache</a:t>
            </a:r>
            <a:endParaRPr lang="en-US" altLang="en-US"/>
          </a:p>
        </p:txBody>
      </p:sp>
      <p:sp>
        <p:nvSpPr>
          <p:cNvPr id="75793" name="Text Box 17">
            <a:extLst>
              <a:ext uri="{FF2B5EF4-FFF2-40B4-BE49-F238E27FC236}">
                <a16:creationId xmlns:a16="http://schemas.microsoft.com/office/drawing/2014/main" id="{B27CC2A9-E3D5-4641-BFA7-2E10E6034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1700" y="1266825"/>
            <a:ext cx="30861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…what matters is not</a:t>
            </a:r>
          </a:p>
          <a:p>
            <a:r>
              <a:rPr lang="en-US" altLang="en-US"/>
              <a:t>how much work you</a:t>
            </a:r>
          </a:p>
          <a:p>
            <a:r>
              <a:rPr lang="en-US" altLang="en-US"/>
              <a:t>do, but </a:t>
            </a:r>
            <a:r>
              <a:rPr lang="en-US" altLang="en-US" i="1"/>
              <a:t>when</a:t>
            </a:r>
            <a:r>
              <a:rPr lang="en-US" altLang="en-US"/>
              <a:t> and </a:t>
            </a:r>
            <a:r>
              <a:rPr lang="en-US" altLang="en-US" i="1"/>
              <a:t>where</a:t>
            </a:r>
          </a:p>
          <a:p>
            <a:r>
              <a:rPr lang="en-US" altLang="en-US" i="1"/>
              <a:t>you do it.</a:t>
            </a:r>
            <a:endParaRPr lang="en-US" altLang="en-US"/>
          </a:p>
        </p:txBody>
      </p:sp>
      <p:sp>
        <p:nvSpPr>
          <p:cNvPr id="75794" name="Text Box 18">
            <a:extLst>
              <a:ext uri="{FF2B5EF4-FFF2-40B4-BE49-F238E27FC236}">
                <a16:creationId xmlns:a16="http://schemas.microsoft.com/office/drawing/2014/main" id="{DE08292C-ACAB-0949-95A0-1C001FB75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5410200"/>
            <a:ext cx="30495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…difficult for FFTs</a:t>
            </a:r>
          </a:p>
          <a:p>
            <a:r>
              <a:rPr lang="en-US" altLang="en-US"/>
              <a:t>…many complications</a:t>
            </a:r>
          </a:p>
          <a:p>
            <a:r>
              <a:rPr lang="en-US" altLang="en-US"/>
              <a:t>…continually changing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1FC1BA7-BE6A-5641-9943-72F83B515F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9144000" cy="1143000"/>
          </a:xfrm>
        </p:spPr>
        <p:txBody>
          <a:bodyPr/>
          <a:lstStyle/>
          <a:p>
            <a:r>
              <a:rPr lang="en-US" altLang="en-US">
                <a:solidFill>
                  <a:srgbClr val="FF0000"/>
                </a:solidFill>
              </a:rPr>
              <a:t>What’s the fastest algorithm for _____?</a:t>
            </a:r>
            <a:br>
              <a:rPr lang="en-US" altLang="en-US"/>
            </a:br>
            <a:r>
              <a:rPr lang="en-US" altLang="en-US" sz="3200"/>
              <a:t>(computer science = math + time = math + $)</a:t>
            </a:r>
            <a:endParaRPr lang="en-US" altLang="en-US"/>
          </a:p>
        </p:txBody>
      </p:sp>
      <p:sp>
        <p:nvSpPr>
          <p:cNvPr id="15363" name="Oval 3">
            <a:extLst>
              <a:ext uri="{FF2B5EF4-FFF2-40B4-BE49-F238E27FC236}">
                <a16:creationId xmlns:a16="http://schemas.microsoft.com/office/drawing/2014/main" id="{30641CA1-0B02-EC47-BEA1-772CED1BD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392363"/>
            <a:ext cx="4572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b="1"/>
              <a:t>1</a:t>
            </a:r>
          </a:p>
        </p:txBody>
      </p:sp>
      <p:sp>
        <p:nvSpPr>
          <p:cNvPr id="15364" name="Oval 4">
            <a:extLst>
              <a:ext uri="{FF2B5EF4-FFF2-40B4-BE49-F238E27FC236}">
                <a16:creationId xmlns:a16="http://schemas.microsoft.com/office/drawing/2014/main" id="{9F84F892-705E-664F-A4B3-FB2B2EED5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129088"/>
            <a:ext cx="4572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b="1"/>
              <a:t>3</a:t>
            </a: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8C4365C2-7960-034D-8F16-EA09273FA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325" y="2286000"/>
            <a:ext cx="5821363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chemeClr val="accent2"/>
                </a:solidFill>
              </a:rPr>
              <a:t>Find best asymptotic complexity</a:t>
            </a:r>
            <a:endParaRPr lang="en-US" altLang="en-US"/>
          </a:p>
          <a:p>
            <a:r>
              <a:rPr lang="en-US" altLang="en-US"/>
              <a:t>	naïve DFT to FFT: O(n</a:t>
            </a:r>
            <a:r>
              <a:rPr lang="en-US" altLang="en-US" baseline="30000"/>
              <a:t>2</a:t>
            </a:r>
            <a:r>
              <a:rPr lang="en-US" altLang="en-US"/>
              <a:t>) to O(n log n)</a:t>
            </a:r>
          </a:p>
        </p:txBody>
      </p:sp>
      <p:sp>
        <p:nvSpPr>
          <p:cNvPr id="15366" name="Text Box 6">
            <a:extLst>
              <a:ext uri="{FF2B5EF4-FFF2-40B4-BE49-F238E27FC236}">
                <a16:creationId xmlns:a16="http://schemas.microsoft.com/office/drawing/2014/main" id="{F05BCA77-EC72-934A-8AB9-691A02B6A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4022725"/>
            <a:ext cx="747553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chemeClr val="accent2"/>
                </a:solidFill>
              </a:rPr>
              <a:t>Find variant/implementation that runs fastest</a:t>
            </a:r>
          </a:p>
          <a:p>
            <a:r>
              <a:rPr lang="en-US" altLang="en-US"/>
              <a:t>	</a:t>
            </a:r>
            <a:r>
              <a:rPr lang="en-US" altLang="en-US" sz="2800"/>
              <a:t>hardware-dependent — </a:t>
            </a:r>
            <a:r>
              <a:rPr lang="en-US" altLang="en-US" sz="2800" b="1"/>
              <a:t>unstable answer!</a:t>
            </a:r>
            <a:endParaRPr lang="en-US" altLang="en-US" sz="2800"/>
          </a:p>
        </p:txBody>
      </p:sp>
      <p:sp>
        <p:nvSpPr>
          <p:cNvPr id="15371" name="Oval 11">
            <a:extLst>
              <a:ext uri="{FF2B5EF4-FFF2-40B4-BE49-F238E27FC236}">
                <a16:creationId xmlns:a16="http://schemas.microsoft.com/office/drawing/2014/main" id="{898938DD-4873-1140-94FD-84E59F182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382963"/>
            <a:ext cx="4572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b="1"/>
              <a:t>2</a:t>
            </a:r>
          </a:p>
        </p:txBody>
      </p:sp>
      <p:sp>
        <p:nvSpPr>
          <p:cNvPr id="15372" name="Text Box 12">
            <a:extLst>
              <a:ext uri="{FF2B5EF4-FFF2-40B4-BE49-F238E27FC236}">
                <a16:creationId xmlns:a16="http://schemas.microsoft.com/office/drawing/2014/main" id="{96316C1A-F63F-8D46-A88A-784EEA0B9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276600"/>
            <a:ext cx="5465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chemeClr val="accent2"/>
                </a:solidFill>
              </a:rPr>
              <a:t>Find best exact operation count?</a:t>
            </a:r>
            <a:endParaRPr lang="en-US" altLang="en-US"/>
          </a:p>
        </p:txBody>
      </p:sp>
      <p:sp>
        <p:nvSpPr>
          <p:cNvPr id="15373" name="Line 13">
            <a:extLst>
              <a:ext uri="{FF2B5EF4-FFF2-40B4-BE49-F238E27FC236}">
                <a16:creationId xmlns:a16="http://schemas.microsoft.com/office/drawing/2014/main" id="{C57F175C-BE91-2F43-893C-5253A3AAB0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3400" y="3586163"/>
            <a:ext cx="61722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367" name="Group 7">
            <a:extLst>
              <a:ext uri="{FF2B5EF4-FFF2-40B4-BE49-F238E27FC236}">
                <a16:creationId xmlns:a16="http://schemas.microsoft.com/office/drawing/2014/main" id="{D6B3F23A-D3FF-3A45-886E-5777D56B979D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381000"/>
            <a:ext cx="8091488" cy="6172200"/>
            <a:chOff x="336" y="240"/>
            <a:chExt cx="5097" cy="3888"/>
          </a:xfrm>
        </p:grpSpPr>
        <p:sp>
          <p:nvSpPr>
            <p:cNvPr id="15368" name="Line 8">
              <a:extLst>
                <a:ext uri="{FF2B5EF4-FFF2-40B4-BE49-F238E27FC236}">
                  <a16:creationId xmlns:a16="http://schemas.microsoft.com/office/drawing/2014/main" id="{2319864F-B51C-A74E-8E3A-0D4A9B700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6" y="240"/>
              <a:ext cx="2832" cy="2976"/>
            </a:xfrm>
            <a:prstGeom prst="line">
              <a:avLst/>
            </a:prstGeom>
            <a:noFill/>
            <a:ln w="1270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9" name="Text Box 9">
              <a:extLst>
                <a:ext uri="{FF2B5EF4-FFF2-40B4-BE49-F238E27FC236}">
                  <a16:creationId xmlns:a16="http://schemas.microsoft.com/office/drawing/2014/main" id="{91928872-C2DA-1546-A55A-78A6B43652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" y="3504"/>
              <a:ext cx="457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4400"/>
                <a:t>Better to </a:t>
              </a:r>
              <a:r>
                <a:rPr lang="en-US" altLang="en-US" sz="4400">
                  <a:solidFill>
                    <a:srgbClr val="FF0000"/>
                  </a:solidFill>
                </a:rPr>
                <a:t>change the question…</a:t>
              </a:r>
            </a:p>
          </p:txBody>
        </p:sp>
        <p:sp>
          <p:nvSpPr>
            <p:cNvPr id="15370" name="Rectangle 10">
              <a:extLst>
                <a:ext uri="{FF2B5EF4-FFF2-40B4-BE49-F238E27FC236}">
                  <a16:creationId xmlns:a16="http://schemas.microsoft.com/office/drawing/2014/main" id="{1674554A-E709-1846-AD58-510AB4C4D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3345"/>
              <a:ext cx="5097" cy="7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246DB483-AD67-4940-9F2B-A122E37286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219200"/>
            <a:ext cx="8458200" cy="4267200"/>
          </a:xfrm>
        </p:spPr>
        <p:txBody>
          <a:bodyPr/>
          <a:lstStyle/>
          <a:p>
            <a:r>
              <a:rPr lang="en-US" altLang="en-US"/>
              <a:t>What’s the smallest</a:t>
            </a:r>
            <a:br>
              <a:rPr lang="en-US" altLang="en-US"/>
            </a:br>
            <a:r>
              <a:rPr lang="en-US" altLang="en-US">
                <a:solidFill>
                  <a:srgbClr val="FF0000"/>
                </a:solidFill>
              </a:rPr>
              <a:t>set of “simple” algorithmic steps</a:t>
            </a:r>
            <a:br>
              <a:rPr lang="en-US" altLang="en-US"/>
            </a:br>
            <a:r>
              <a:rPr lang="en-US" altLang="en-US"/>
              <a:t>whose </a:t>
            </a:r>
            <a:r>
              <a:rPr lang="en-US" altLang="en-US">
                <a:solidFill>
                  <a:schemeClr val="accent2"/>
                </a:solidFill>
              </a:rPr>
              <a:t>compositions</a:t>
            </a:r>
            <a:r>
              <a:rPr lang="en-US" altLang="en-US"/>
              <a:t> ~always</a:t>
            </a:r>
            <a:br>
              <a:rPr lang="en-US" altLang="en-US"/>
            </a:br>
            <a:r>
              <a:rPr lang="en-US" altLang="en-US">
                <a:solidFill>
                  <a:srgbClr val="FF0000"/>
                </a:solidFill>
              </a:rPr>
              <a:t>span the ~fastest algorithm?</a:t>
            </a:r>
            <a:endParaRPr lang="en-US" altLang="en-US"/>
          </a:p>
        </p:txBody>
      </p:sp>
      <p:sp>
        <p:nvSpPr>
          <p:cNvPr id="16387" name="Text Box 3">
            <a:extLst>
              <a:ext uri="{FF2B5EF4-FFF2-40B4-BE49-F238E27FC236}">
                <a16:creationId xmlns:a16="http://schemas.microsoft.com/office/drawing/2014/main" id="{C8491F35-62CF-384D-A2FF-24F94A6B1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762000"/>
            <a:ext cx="4903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A question with a more stable answer?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15C2-F4F5-D042-B9B5-80B25F3C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choices in FFT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7E0CF-560B-0545-9AD9-994D31B5A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What is the </a:t>
            </a:r>
            <a:r>
              <a:rPr lang="en-US" dirty="0">
                <a:solidFill>
                  <a:srgbClr val="0432FF"/>
                </a:solidFill>
              </a:rPr>
              <a:t>base case? </a:t>
            </a:r>
            <a:r>
              <a:rPr lang="en-US" i="1" dirty="0"/>
              <a:t>N</a:t>
            </a:r>
            <a:r>
              <a:rPr lang="en-US" dirty="0"/>
              <a:t>=1 is elegant but inefficient.</a:t>
            </a:r>
          </a:p>
          <a:p>
            <a:pPr>
              <a:lnSpc>
                <a:spcPct val="150000"/>
              </a:lnSpc>
            </a:pPr>
            <a:r>
              <a:rPr lang="en-US" dirty="0"/>
              <a:t>What </a:t>
            </a:r>
            <a:r>
              <a:rPr lang="en-US" dirty="0">
                <a:solidFill>
                  <a:srgbClr val="0432FF"/>
                </a:solidFill>
              </a:rPr>
              <a:t>factorization of </a:t>
            </a:r>
            <a:r>
              <a:rPr lang="en-US" i="1" dirty="0">
                <a:solidFill>
                  <a:srgbClr val="0432FF"/>
                </a:solidFill>
              </a:rPr>
              <a:t>N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(“radices”)?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432FF"/>
                </a:solidFill>
              </a:rPr>
              <a:t>Ordering</a:t>
            </a:r>
            <a:r>
              <a:rPr lang="en-US" dirty="0"/>
              <a:t> of loops, memory layout?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432FF"/>
                </a:solidFill>
              </a:rPr>
              <a:t>Other</a:t>
            </a:r>
            <a:r>
              <a:rPr lang="en-US" dirty="0"/>
              <a:t> FFT </a:t>
            </a:r>
            <a:r>
              <a:rPr lang="en-US" dirty="0">
                <a:solidFill>
                  <a:srgbClr val="0432FF"/>
                </a:solidFill>
              </a:rPr>
              <a:t>algorithms</a:t>
            </a:r>
            <a:r>
              <a:rPr lang="en-US" dirty="0"/>
              <a:t> besides Cooley–Tukey?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Cooley–Tukey is only for composite </a:t>
            </a:r>
            <a:r>
              <a:rPr lang="en-US" i="1" dirty="0"/>
              <a:t>N</a:t>
            </a:r>
            <a:r>
              <a:rPr lang="en-US" dirty="0"/>
              <a:t> (often just 2</a:t>
            </a:r>
            <a:r>
              <a:rPr lang="en-US" baseline="30000" dirty="0"/>
              <a:t>m</a:t>
            </a:r>
            <a:r>
              <a:rPr lang="en-US" dirty="0"/>
              <a:t>), but there are FFT algorithms even for prime </a:t>
            </a:r>
            <a:r>
              <a:rPr lang="en-US" i="1" dirty="0"/>
              <a:t>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7747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755C598-04E4-5144-A124-6D2A4DCC24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7350" y="971550"/>
            <a:ext cx="5829300" cy="857250"/>
          </a:xfr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</a:rPr>
              <a:t>FFTW</a:t>
            </a:r>
          </a:p>
        </p:txBody>
      </p:sp>
      <p:sp>
        <p:nvSpPr>
          <p:cNvPr id="17411" name="Text Box 3">
            <a:extLst>
              <a:ext uri="{FF2B5EF4-FFF2-40B4-BE49-F238E27FC236}">
                <a16:creationId xmlns:a16="http://schemas.microsoft.com/office/drawing/2014/main" id="{652536AF-DD2B-324D-9205-F3571878B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29" y="2037494"/>
            <a:ext cx="7401834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100" dirty="0"/>
              <a:t>• </a:t>
            </a:r>
            <a:r>
              <a:rPr lang="en-US" altLang="en-US" sz="2100" dirty="0">
                <a:solidFill>
                  <a:srgbClr val="0432FF"/>
                </a:solidFill>
              </a:rPr>
              <a:t>C library </a:t>
            </a:r>
            <a:r>
              <a:rPr lang="en-US" altLang="en-US" sz="2100" dirty="0"/>
              <a:t>for real &amp; complex </a:t>
            </a:r>
            <a:r>
              <a:rPr lang="en-US" altLang="en-US" sz="2100" dirty="0">
                <a:solidFill>
                  <a:srgbClr val="0432FF"/>
                </a:solidFill>
              </a:rPr>
              <a:t>FFTs</a:t>
            </a:r>
            <a:r>
              <a:rPr lang="en-US" altLang="en-US" sz="2100" dirty="0"/>
              <a:t> (arbitrary size/dimensionality)</a:t>
            </a:r>
          </a:p>
        </p:txBody>
      </p:sp>
      <p:sp>
        <p:nvSpPr>
          <p:cNvPr id="17412" name="Text Box 4">
            <a:extLst>
              <a:ext uri="{FF2B5EF4-FFF2-40B4-BE49-F238E27FC236}">
                <a16:creationId xmlns:a16="http://schemas.microsoft.com/office/drawing/2014/main" id="{4394813D-B380-C84D-A26C-ED7593E73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28" y="3078100"/>
            <a:ext cx="7063152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100"/>
              <a:t>• Computational </a:t>
            </a:r>
            <a:r>
              <a:rPr lang="en-US" altLang="en-US" sz="2100">
                <a:solidFill>
                  <a:srgbClr val="FF0000"/>
                </a:solidFill>
              </a:rPr>
              <a:t>kernels</a:t>
            </a:r>
            <a:r>
              <a:rPr lang="en-US" altLang="en-US" sz="2100"/>
              <a:t> (80% of code) </a:t>
            </a:r>
            <a:r>
              <a:rPr lang="en-US" altLang="en-US" sz="2100">
                <a:solidFill>
                  <a:srgbClr val="FF0000"/>
                </a:solidFill>
              </a:rPr>
              <a:t>automatically generated</a:t>
            </a:r>
            <a:endParaRPr lang="en-US" altLang="en-US" sz="2100"/>
          </a:p>
        </p:txBody>
      </p:sp>
      <p:sp>
        <p:nvSpPr>
          <p:cNvPr id="17413" name="Text Box 5">
            <a:extLst>
              <a:ext uri="{FF2B5EF4-FFF2-40B4-BE49-F238E27FC236}">
                <a16:creationId xmlns:a16="http://schemas.microsoft.com/office/drawing/2014/main" id="{CDCDD5F1-DE95-2C40-BE65-6958F9E03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29" y="3821051"/>
            <a:ext cx="755046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100" dirty="0"/>
              <a:t>• </a:t>
            </a:r>
            <a:r>
              <a:rPr lang="en-US" altLang="en-US" sz="2100" dirty="0">
                <a:solidFill>
                  <a:srgbClr val="0432FF"/>
                </a:solidFill>
              </a:rPr>
              <a:t>Self-optimizes</a:t>
            </a:r>
            <a:r>
              <a:rPr lang="en-US" altLang="en-US" sz="2100" dirty="0"/>
              <a:t> for your hardware (picks </a:t>
            </a:r>
            <a:r>
              <a:rPr lang="en-US" altLang="en-US" sz="2100" dirty="0">
                <a:solidFill>
                  <a:srgbClr val="0432FF"/>
                </a:solidFill>
              </a:rPr>
              <a:t>best composition </a:t>
            </a:r>
            <a:r>
              <a:rPr lang="en-US" altLang="en-US" sz="2100" dirty="0"/>
              <a:t>of steps)</a:t>
            </a:r>
          </a:p>
          <a:p>
            <a:r>
              <a:rPr lang="en-US" altLang="en-US" sz="2100" dirty="0"/>
              <a:t>	= </a:t>
            </a:r>
            <a:r>
              <a:rPr lang="en-US" altLang="en-US" sz="2100" b="1" dirty="0"/>
              <a:t>portability + performance</a:t>
            </a:r>
            <a:endParaRPr lang="en-US" altLang="en-US" sz="2100" dirty="0"/>
          </a:p>
        </p:txBody>
      </p:sp>
      <p:sp>
        <p:nvSpPr>
          <p:cNvPr id="17414" name="Text Box 6">
            <a:extLst>
              <a:ext uri="{FF2B5EF4-FFF2-40B4-BE49-F238E27FC236}">
                <a16:creationId xmlns:a16="http://schemas.microsoft.com/office/drawing/2014/main" id="{B090C536-2574-7B43-88A5-83B90F4A8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0829" y="2380394"/>
            <a:ext cx="4410182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100"/>
              <a:t>(+ parallel versions for threads &amp; MPI)</a:t>
            </a:r>
          </a:p>
        </p:txBody>
      </p:sp>
      <p:sp>
        <p:nvSpPr>
          <p:cNvPr id="17416" name="Rectangle 8">
            <a:extLst>
              <a:ext uri="{FF2B5EF4-FFF2-40B4-BE49-F238E27FC236}">
                <a16:creationId xmlns:a16="http://schemas.microsoft.com/office/drawing/2014/main" id="{A8EF90F0-4C08-2F4D-A81A-B0307E410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8489" y="4919987"/>
            <a:ext cx="3815001" cy="400050"/>
          </a:xfrm>
          <a:prstGeom prst="rect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00"/>
          </a:p>
        </p:txBody>
      </p:sp>
      <p:sp>
        <p:nvSpPr>
          <p:cNvPr id="17417" name="Text Box 9">
            <a:extLst>
              <a:ext uri="{FF2B5EF4-FFF2-40B4-BE49-F238E27FC236}">
                <a16:creationId xmlns:a16="http://schemas.microsoft.com/office/drawing/2014/main" id="{1C04DC42-72B5-F64D-B680-4AA2DAD6D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434" y="4916426"/>
            <a:ext cx="54147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100" dirty="0"/>
              <a:t>free software:</a:t>
            </a:r>
            <a:r>
              <a:rPr lang="en-US" altLang="en-US" sz="2100" dirty="0">
                <a:latin typeface="Courier" pitchFamily="2" charset="0"/>
              </a:rPr>
              <a:t> </a:t>
            </a:r>
            <a:r>
              <a:rPr lang="en-US" alt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http://</a:t>
            </a:r>
            <a:r>
              <a:rPr lang="en-US" altLang="en-US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www.fftw.org</a:t>
            </a:r>
            <a:endParaRPr lang="en-US" altLang="en-US" sz="30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7418" name="Picture 10">
            <a:extLst>
              <a:ext uri="{FF2B5EF4-FFF2-40B4-BE49-F238E27FC236}">
                <a16:creationId xmlns:a16="http://schemas.microsoft.com/office/drawing/2014/main" id="{DA3B1E8E-5D95-874D-98AD-E41008F3B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969" y="4665203"/>
            <a:ext cx="1209675" cy="118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9" name="Rectangle 11">
            <a:extLst>
              <a:ext uri="{FF2B5EF4-FFF2-40B4-BE49-F238E27FC236}">
                <a16:creationId xmlns:a16="http://schemas.microsoft.com/office/drawing/2014/main" id="{4ABE68C1-2019-AD4D-BEA6-0A6BA0A6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857250"/>
            <a:ext cx="6858000" cy="971550"/>
          </a:xfrm>
          <a:prstGeom prst="rect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7420" name="Text Box 12">
            <a:extLst>
              <a:ext uri="{FF2B5EF4-FFF2-40B4-BE49-F238E27FC236}">
                <a16:creationId xmlns:a16="http://schemas.microsoft.com/office/drawing/2014/main" id="{6B249CE4-B374-BE47-8069-49F3AC05E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235" y="892901"/>
            <a:ext cx="188461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dirty="0"/>
              <a:t>the “Fastest</a:t>
            </a:r>
          </a:p>
          <a:p>
            <a:pPr algn="ctr"/>
            <a:r>
              <a:rPr lang="en-US" altLang="en-US" sz="1800" dirty="0"/>
              <a:t>Fourier Transform</a:t>
            </a:r>
          </a:p>
          <a:p>
            <a:pPr algn="ctr"/>
            <a:r>
              <a:rPr lang="en-US" altLang="en-US" sz="1800" dirty="0">
                <a:solidFill>
                  <a:srgbClr val="FF0000"/>
                </a:solidFill>
              </a:rPr>
              <a:t>in the West</a:t>
            </a:r>
            <a:r>
              <a:rPr lang="en-US" altLang="en-US" sz="1800" dirty="0"/>
              <a:t>”</a:t>
            </a:r>
          </a:p>
        </p:txBody>
      </p:sp>
      <p:pic>
        <p:nvPicPr>
          <p:cNvPr id="17421" name="Picture 13">
            <a:extLst>
              <a:ext uri="{FF2B5EF4-FFF2-40B4-BE49-F238E27FC236}">
                <a16:creationId xmlns:a16="http://schemas.microsoft.com/office/drawing/2014/main" id="{1BBE0EB7-AD8B-BE44-B49D-10B7A0B2A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62" y="993667"/>
            <a:ext cx="2049323" cy="664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E1C5CD-AC15-A94A-8C55-ED8BFC7799BC}"/>
              </a:ext>
            </a:extLst>
          </p:cNvPr>
          <p:cNvSpPr txBox="1"/>
          <p:nvPr/>
        </p:nvSpPr>
        <p:spPr>
          <a:xfrm>
            <a:off x="6261180" y="892901"/>
            <a:ext cx="1633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/>
              <a:t>S. G. Johnson</a:t>
            </a:r>
          </a:p>
          <a:p>
            <a:pPr algn="r"/>
            <a:r>
              <a:rPr lang="en-US" sz="1800" dirty="0"/>
              <a:t>&amp; Matteo </a:t>
            </a:r>
            <a:r>
              <a:rPr lang="en-US" sz="1800" dirty="0" err="1"/>
              <a:t>Frigo</a:t>
            </a:r>
            <a:endParaRPr lang="en-US" sz="1800" dirty="0"/>
          </a:p>
          <a:p>
            <a:pPr algn="r"/>
            <a:r>
              <a:rPr lang="en-US" sz="1800" dirty="0"/>
              <a:t>(1997)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F71CE-D787-3940-A39A-507251CFF601}"/>
              </a:ext>
            </a:extLst>
          </p:cNvPr>
          <p:cNvSpPr txBox="1"/>
          <p:nvPr/>
        </p:nvSpPr>
        <p:spPr>
          <a:xfrm>
            <a:off x="2329023" y="5455079"/>
            <a:ext cx="38071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Julia interface: </a:t>
            </a:r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FFTW</a:t>
            </a:r>
            <a:r>
              <a:rPr lang="en-US" sz="2100" dirty="0"/>
              <a:t> package</a:t>
            </a:r>
          </a:p>
          <a:p>
            <a:r>
              <a:rPr lang="en-US" sz="2100" dirty="0" err="1"/>
              <a:t>Matlab</a:t>
            </a:r>
            <a:r>
              <a:rPr lang="en-US" sz="2100" dirty="0"/>
              <a:t>: it’s the default </a:t>
            </a:r>
            <a:r>
              <a:rPr lang="en-US" sz="1600" dirty="0" err="1">
                <a:latin typeface="Monaco" pitchFamily="2" charset="77"/>
              </a:rPr>
              <a:t>fft</a:t>
            </a:r>
            <a:r>
              <a:rPr lang="en-US" sz="1600" dirty="0">
                <a:latin typeface="Monaco" pitchFamily="2" charset="77"/>
              </a:rPr>
              <a:t>(...)</a:t>
            </a:r>
            <a:endParaRPr lang="en-US" sz="21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6407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54ACE9-880E-2841-921C-F4D3D3ACF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657600"/>
            <a:ext cx="1133241" cy="849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2D3532-DC2A-B247-BDD7-186D89A6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" y="915785"/>
            <a:ext cx="9037865" cy="750556"/>
          </a:xfrm>
        </p:spPr>
        <p:txBody>
          <a:bodyPr>
            <a:normAutofit fontScale="90000"/>
          </a:bodyPr>
          <a:lstStyle/>
          <a:p>
            <a:r>
              <a:rPr lang="en-US" dirty="0"/>
              <a:t>Started (1997) with a </a:t>
            </a:r>
            <a:r>
              <a:rPr lang="en-US" dirty="0">
                <a:solidFill>
                  <a:srgbClr val="0432FF"/>
                </a:solidFill>
              </a:rPr>
              <a:t>practical</a:t>
            </a:r>
            <a:r>
              <a:rPr lang="en-US" dirty="0"/>
              <a:t> need</a:t>
            </a:r>
            <a:br>
              <a:rPr lang="en-US" dirty="0"/>
            </a:br>
            <a:r>
              <a:rPr lang="en-US" dirty="0"/>
              <a:t>and a </a:t>
            </a:r>
            <a:r>
              <a:rPr lang="en-US" dirty="0">
                <a:solidFill>
                  <a:srgbClr val="0432FF"/>
                </a:solidFill>
              </a:rPr>
              <a:t>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EB163-488B-8F4D-8D6A-9B8509666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23" y="2286000"/>
            <a:ext cx="7886700" cy="3675792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450"/>
              </a:spcAft>
            </a:pPr>
            <a:r>
              <a:rPr lang="en-US" dirty="0"/>
              <a:t>I was solving Maxwell’s equations with FFTs and needed: 	</a:t>
            </a:r>
            <a:r>
              <a:rPr lang="en-US" dirty="0">
                <a:solidFill>
                  <a:srgbClr val="FF0000"/>
                </a:solidFill>
              </a:rPr>
              <a:t>3d</a:t>
            </a:r>
            <a:r>
              <a:rPr lang="en-US" dirty="0"/>
              <a:t>, not just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i="1" baseline="30000" dirty="0">
                <a:solidFill>
                  <a:srgbClr val="FF0000"/>
                </a:solidFill>
              </a:rPr>
              <a:t>m</a:t>
            </a:r>
            <a:r>
              <a:rPr lang="en-US" dirty="0"/>
              <a:t>, parallel, </a:t>
            </a:r>
            <a:r>
              <a:rPr lang="en-US" dirty="0">
                <a:solidFill>
                  <a:srgbClr val="FF0000"/>
                </a:solidFill>
              </a:rPr>
              <a:t>portable</a:t>
            </a:r>
            <a:r>
              <a:rPr lang="en-US" dirty="0"/>
              <a:t>.</a:t>
            </a:r>
          </a:p>
          <a:p>
            <a:pPr>
              <a:spcAft>
                <a:spcPts val="450"/>
              </a:spcAft>
            </a:pPr>
            <a:r>
              <a:rPr lang="en-US" dirty="0"/>
              <a:t>My friend Matteo suggested his </a:t>
            </a:r>
            <a:r>
              <a:rPr lang="en-US" dirty="0" err="1"/>
              <a:t>Cilk</a:t>
            </a:r>
            <a:r>
              <a:rPr lang="en-US" dirty="0"/>
              <a:t> FFT …</a:t>
            </a:r>
          </a:p>
          <a:p>
            <a:pPr>
              <a:spcAft>
                <a:spcPts val="450"/>
              </a:spcAft>
            </a:pPr>
            <a:r>
              <a:rPr lang="en-US" dirty="0"/>
              <a:t>I downloaded a bunch of other FFTs, benchmarked them, and put up a web page with results … </a:t>
            </a:r>
            <a:r>
              <a:rPr lang="en-US" dirty="0">
                <a:solidFill>
                  <a:srgbClr val="FF0000"/>
                </a:solidFill>
              </a:rPr>
              <a:t>no clear winner</a:t>
            </a:r>
            <a:r>
              <a:rPr lang="en-US" dirty="0"/>
              <a:t>.  </a:t>
            </a:r>
            <a:r>
              <a:rPr lang="en-US" dirty="0">
                <a:solidFill>
                  <a:srgbClr val="0432FF"/>
                </a:solidFill>
              </a:rPr>
              <a:t>Matteo:</a:t>
            </a:r>
          </a:p>
          <a:p>
            <a:pPr>
              <a:spcAft>
                <a:spcPts val="450"/>
              </a:spcAft>
            </a:pPr>
            <a:r>
              <a:rPr lang="en-US" dirty="0"/>
              <a:t>Could we do better? </a:t>
            </a:r>
            <a:r>
              <a:rPr lang="en-US" dirty="0">
                <a:solidFill>
                  <a:srgbClr val="0432FF"/>
                </a:solidFill>
              </a:rPr>
              <a:t>Key principles:</a:t>
            </a:r>
          </a:p>
          <a:p>
            <a:pPr lvl="1">
              <a:spcAft>
                <a:spcPts val="450"/>
              </a:spcAft>
            </a:pPr>
            <a:r>
              <a:rPr lang="en-US" dirty="0">
                <a:solidFill>
                  <a:srgbClr val="FF0000"/>
                </a:solidFill>
              </a:rPr>
              <a:t>Benchmark against every competitor </a:t>
            </a:r>
            <a:r>
              <a:rPr lang="en-US" dirty="0"/>
              <a:t>you can —                     otherwise you can’t know if you did a good job.</a:t>
            </a:r>
          </a:p>
          <a:p>
            <a:pPr lvl="1">
              <a:spcAft>
                <a:spcPts val="450"/>
              </a:spcAft>
            </a:pPr>
            <a:r>
              <a:rPr lang="en-US" dirty="0"/>
              <a:t>Make it fast </a:t>
            </a:r>
            <a:r>
              <a:rPr lang="en-US" dirty="0">
                <a:solidFill>
                  <a:srgbClr val="0432FF"/>
                </a:solidFill>
              </a:rPr>
              <a:t>and</a:t>
            </a:r>
            <a:r>
              <a:rPr lang="en-US" dirty="0"/>
              <a:t> portable, but…</a:t>
            </a:r>
          </a:p>
          <a:p>
            <a:pPr lvl="1">
              <a:spcAft>
                <a:spcPts val="450"/>
              </a:spcAft>
            </a:pPr>
            <a:r>
              <a:rPr lang="en-US" dirty="0">
                <a:solidFill>
                  <a:srgbClr val="FF0000"/>
                </a:solidFill>
              </a:rPr>
              <a:t>Don’t sacrifice generality </a:t>
            </a:r>
            <a:r>
              <a:rPr lang="en-US" dirty="0"/>
              <a:t>/ practicality.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5D7E9-3D6E-F944-92E5-F5ED616EB787}"/>
              </a:ext>
            </a:extLst>
          </p:cNvPr>
          <p:cNvSpPr txBox="1"/>
          <p:nvPr/>
        </p:nvSpPr>
        <p:spPr>
          <a:xfrm>
            <a:off x="6061982" y="5415469"/>
            <a:ext cx="2988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/>
              <a:t>(&amp; I turned it in as </a:t>
            </a:r>
            <a:r>
              <a:rPr lang="en-US" sz="1800" dirty="0">
                <a:solidFill>
                  <a:srgbClr val="0432FF"/>
                </a:solidFill>
              </a:rPr>
              <a:t>final project</a:t>
            </a:r>
          </a:p>
          <a:p>
            <a:pPr algn="r"/>
            <a:r>
              <a:rPr lang="en-US" sz="1800" dirty="0"/>
              <a:t>in 18.337 taught by …</a:t>
            </a:r>
          </a:p>
          <a:p>
            <a:pPr algn="r"/>
            <a:r>
              <a:rPr lang="en-US" sz="1800" dirty="0"/>
              <a:t>… </a:t>
            </a:r>
            <a:r>
              <a:rPr lang="en-US" sz="1800" dirty="0">
                <a:solidFill>
                  <a:srgbClr val="0432FF"/>
                </a:solidFill>
              </a:rPr>
              <a:t>Alan Edelman</a:t>
            </a:r>
            <a:r>
              <a:rPr lang="en-US" sz="18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3C8EC1-7F77-2647-9AF0-370BE1E81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150" y="5415469"/>
            <a:ext cx="817832" cy="10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78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29E2AF3-ED05-0A41-A0FF-E3E43A0E12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altLang="en-US" sz="4000" i="1"/>
              <a:t>Why is FFTW fast?</a:t>
            </a:r>
            <a:endParaRPr lang="en-US" altLang="en-US"/>
          </a:p>
        </p:txBody>
      </p:sp>
      <p:sp>
        <p:nvSpPr>
          <p:cNvPr id="44035" name="Text Box 3">
            <a:extLst>
              <a:ext uri="{FF2B5EF4-FFF2-40B4-BE49-F238E27FC236}">
                <a16:creationId xmlns:a16="http://schemas.microsoft.com/office/drawing/2014/main" id="{EEE843FE-F9DA-2F46-83FC-1EAF43352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14400"/>
            <a:ext cx="90678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3600"/>
              <a:t>FFTW implements </a:t>
            </a:r>
            <a:r>
              <a:rPr lang="en-US" altLang="en-US" sz="3600">
                <a:solidFill>
                  <a:schemeClr val="accent2"/>
                </a:solidFill>
              </a:rPr>
              <a:t>many FFT algorithms</a:t>
            </a:r>
            <a:r>
              <a:rPr lang="en-US" altLang="en-US" sz="3600"/>
              <a:t>:</a:t>
            </a:r>
            <a:r>
              <a:rPr lang="en-US" altLang="en-US" sz="3200"/>
              <a:t>  </a:t>
            </a:r>
          </a:p>
          <a:p>
            <a:pPr algn="ctr"/>
            <a:r>
              <a:rPr lang="en-US" altLang="en-US" sz="3200"/>
              <a:t>A </a:t>
            </a:r>
            <a:r>
              <a:rPr lang="en-US" altLang="en-US" sz="3200">
                <a:solidFill>
                  <a:srgbClr val="FF0000"/>
                </a:solidFill>
              </a:rPr>
              <a:t>planner</a:t>
            </a:r>
            <a:r>
              <a:rPr lang="en-US" altLang="en-US" sz="3200"/>
              <a:t> picks the </a:t>
            </a:r>
            <a:r>
              <a:rPr lang="en-US" altLang="en-US" sz="3200">
                <a:solidFill>
                  <a:srgbClr val="FF0000"/>
                </a:solidFill>
              </a:rPr>
              <a:t>best composition</a:t>
            </a:r>
            <a:r>
              <a:rPr lang="en-US" altLang="en-US" sz="3200"/>
              <a:t> (</a:t>
            </a:r>
            <a:r>
              <a:rPr lang="en-US" altLang="en-US" sz="3200" i="1"/>
              <a:t>plan</a:t>
            </a:r>
            <a:r>
              <a:rPr lang="en-US" altLang="en-US" sz="3200"/>
              <a:t>)</a:t>
            </a:r>
          </a:p>
          <a:p>
            <a:pPr algn="ctr"/>
            <a:r>
              <a:rPr lang="en-US" altLang="en-US" sz="3200"/>
              <a:t>by </a:t>
            </a:r>
            <a:r>
              <a:rPr lang="en-US" altLang="en-US" sz="3200">
                <a:solidFill>
                  <a:srgbClr val="FF0000"/>
                </a:solidFill>
              </a:rPr>
              <a:t>measuring</a:t>
            </a:r>
            <a:r>
              <a:rPr lang="en-US" altLang="en-US" sz="3200"/>
              <a:t> the speed of different combinations.</a:t>
            </a:r>
          </a:p>
        </p:txBody>
      </p:sp>
      <p:sp>
        <p:nvSpPr>
          <p:cNvPr id="44036" name="Text Box 4">
            <a:extLst>
              <a:ext uri="{FF2B5EF4-FFF2-40B4-BE49-F238E27FC236}">
                <a16:creationId xmlns:a16="http://schemas.microsoft.com/office/drawing/2014/main" id="{D8EB9416-AC47-CA42-AEF5-423E40E9B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3778250"/>
            <a:ext cx="6172200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800" dirty="0"/>
              <a:t>A </a:t>
            </a:r>
            <a:r>
              <a:rPr lang="en-US" altLang="en-US" sz="2800" dirty="0">
                <a:solidFill>
                  <a:srgbClr val="0432FF"/>
                </a:solidFill>
              </a:rPr>
              <a:t>recursive</a:t>
            </a:r>
            <a:r>
              <a:rPr lang="en-US" altLang="en-US" sz="2800" dirty="0"/>
              <a:t> framework enhances locality.</a:t>
            </a:r>
          </a:p>
        </p:txBody>
      </p:sp>
      <p:sp>
        <p:nvSpPr>
          <p:cNvPr id="44037" name="Oval 5">
            <a:extLst>
              <a:ext uri="{FF2B5EF4-FFF2-40B4-BE49-F238E27FC236}">
                <a16:creationId xmlns:a16="http://schemas.microsoft.com/office/drawing/2014/main" id="{DFE00D59-3B2E-B84B-9E43-FE0CDBBA7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675" y="58674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altLang="en-US" b="1" dirty="0"/>
              <a:t>3</a:t>
            </a:r>
          </a:p>
        </p:txBody>
      </p:sp>
      <p:sp>
        <p:nvSpPr>
          <p:cNvPr id="44038" name="Oval 6">
            <a:extLst>
              <a:ext uri="{FF2B5EF4-FFF2-40B4-BE49-F238E27FC236}">
                <a16:creationId xmlns:a16="http://schemas.microsoft.com/office/drawing/2014/main" id="{ADFA05B0-6DEE-EB45-9137-DA7ED6D52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675" y="38100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altLang="en-US" b="1" dirty="0"/>
              <a:t>1</a:t>
            </a:r>
          </a:p>
        </p:txBody>
      </p:sp>
      <p:sp>
        <p:nvSpPr>
          <p:cNvPr id="44039" name="Oval 7">
            <a:extLst>
              <a:ext uri="{FF2B5EF4-FFF2-40B4-BE49-F238E27FC236}">
                <a16:creationId xmlns:a16="http://schemas.microsoft.com/office/drawing/2014/main" id="{E897AABE-2A59-6345-8C3A-F05F4B4AB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675" y="47244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altLang="en-US" b="1"/>
              <a:t>2</a:t>
            </a:r>
          </a:p>
        </p:txBody>
      </p:sp>
      <p:sp>
        <p:nvSpPr>
          <p:cNvPr id="44040" name="Text Box 8">
            <a:extLst>
              <a:ext uri="{FF2B5EF4-FFF2-40B4-BE49-F238E27FC236}">
                <a16:creationId xmlns:a16="http://schemas.microsoft.com/office/drawing/2014/main" id="{10D5122E-1EE2-4541-B9BB-515BB405E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124200"/>
            <a:ext cx="2530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Three ideas:</a:t>
            </a:r>
          </a:p>
        </p:txBody>
      </p:sp>
      <p:sp>
        <p:nvSpPr>
          <p:cNvPr id="44041" name="Text Box 9">
            <a:extLst>
              <a:ext uri="{FF2B5EF4-FFF2-40B4-BE49-F238E27FC236}">
                <a16:creationId xmlns:a16="http://schemas.microsoft.com/office/drawing/2014/main" id="{6792FB2A-D044-D74D-8442-D291F0AF7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4679950"/>
            <a:ext cx="6172200" cy="946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800" dirty="0"/>
              <a:t>Computational </a:t>
            </a:r>
            <a:r>
              <a:rPr lang="en-US" altLang="en-US" sz="2800" dirty="0">
                <a:solidFill>
                  <a:srgbClr val="FF0000"/>
                </a:solidFill>
              </a:rPr>
              <a:t>kernels </a:t>
            </a:r>
            <a:r>
              <a:rPr lang="en-US" altLang="en-US" sz="2800" dirty="0"/>
              <a:t>(“</a:t>
            </a:r>
            <a:r>
              <a:rPr lang="en-US" altLang="en-US" sz="2800" dirty="0" err="1"/>
              <a:t>codelets</a:t>
            </a:r>
            <a:r>
              <a:rPr lang="en-US" altLang="en-US" sz="2800" dirty="0"/>
              <a:t>”)</a:t>
            </a:r>
          </a:p>
          <a:p>
            <a:r>
              <a:rPr lang="en-US" altLang="en-US" sz="2800" dirty="0">
                <a:solidFill>
                  <a:srgbClr val="FF0000"/>
                </a:solidFill>
              </a:rPr>
              <a:t>	should be automatically generated</a:t>
            </a:r>
            <a:r>
              <a:rPr lang="en-US" altLang="en-US" sz="2800" dirty="0"/>
              <a:t>.</a:t>
            </a:r>
          </a:p>
        </p:txBody>
      </p:sp>
      <p:sp>
        <p:nvSpPr>
          <p:cNvPr id="44042" name="Text Box 10">
            <a:extLst>
              <a:ext uri="{FF2B5EF4-FFF2-40B4-BE49-F238E27FC236}">
                <a16:creationId xmlns:a16="http://schemas.microsoft.com/office/drawing/2014/main" id="{6D18D6FA-9432-8A42-ADE0-C2B2EBDD3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5819775"/>
            <a:ext cx="704215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800" dirty="0">
                <a:solidFill>
                  <a:srgbClr val="0432FF"/>
                </a:solidFill>
              </a:rPr>
              <a:t>Self-optimizes </a:t>
            </a:r>
            <a:r>
              <a:rPr lang="en-US" altLang="en-US" sz="2800" dirty="0"/>
              <a:t>algorithm </a:t>
            </a:r>
            <a:r>
              <a:rPr lang="en-US" altLang="en-US" sz="2800" dirty="0">
                <a:solidFill>
                  <a:srgbClr val="0432FF"/>
                </a:solidFill>
              </a:rPr>
              <a:t>compositions</a:t>
            </a:r>
            <a:r>
              <a:rPr lang="en-US" altLang="en-US" sz="2800" dirty="0"/>
              <a:t> … the </a:t>
            </a:r>
            <a:r>
              <a:rPr lang="en-US" altLang="en-US" sz="2800" dirty="0">
                <a:solidFill>
                  <a:srgbClr val="FF0000"/>
                </a:solidFill>
              </a:rPr>
              <a:t>unit of composition is critical</a:t>
            </a:r>
            <a:r>
              <a:rPr lang="en-US" alt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4043" name="Line 11">
            <a:extLst>
              <a:ext uri="{FF2B5EF4-FFF2-40B4-BE49-F238E27FC236}">
                <a16:creationId xmlns:a16="http://schemas.microsoft.com/office/drawing/2014/main" id="{B35B7BF1-78AB-CD49-9A4A-ABA63FB209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2895600"/>
            <a:ext cx="8153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5911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E96186BE-B776-1144-9936-DBD656214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301875"/>
            <a:ext cx="6629400" cy="1219200"/>
          </a:xfrm>
          <a:prstGeom prst="rect">
            <a:avLst/>
          </a:prstGeom>
          <a:solidFill>
            <a:schemeClr val="bg1"/>
          </a:solidFill>
          <a:ln w="57150">
            <a:solidFill>
              <a:srgbClr val="FFFF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04393C41-67D0-7C43-A15F-A67B81B155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/>
              <a:t>What does the planner compose?</a:t>
            </a: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A223E7AF-34B2-9D4E-A65A-88566E86D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1143000"/>
            <a:ext cx="81375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• The Cooley-Tukey algorithm presents </a:t>
            </a:r>
            <a:r>
              <a:rPr lang="en-US" altLang="en-US">
                <a:solidFill>
                  <a:schemeClr val="accent2"/>
                </a:solidFill>
              </a:rPr>
              <a:t>many choices</a:t>
            </a:r>
            <a:r>
              <a:rPr lang="en-US" altLang="en-US"/>
              <a:t>:</a:t>
            </a:r>
          </a:p>
          <a:p>
            <a:r>
              <a:rPr lang="en-US" altLang="en-US"/>
              <a:t>	— which </a:t>
            </a:r>
            <a:r>
              <a:rPr lang="en-US" altLang="en-US">
                <a:solidFill>
                  <a:srgbClr val="FF0000"/>
                </a:solidFill>
              </a:rPr>
              <a:t>factorization</a:t>
            </a:r>
            <a:r>
              <a:rPr lang="en-US" altLang="en-US"/>
              <a:t>? what </a:t>
            </a:r>
            <a:r>
              <a:rPr lang="en-US" altLang="en-US">
                <a:solidFill>
                  <a:srgbClr val="FF0000"/>
                </a:solidFill>
              </a:rPr>
              <a:t>order</a:t>
            </a:r>
            <a:r>
              <a:rPr lang="en-US" altLang="en-US"/>
              <a:t>? memory </a:t>
            </a:r>
            <a:r>
              <a:rPr lang="en-US" altLang="en-US">
                <a:solidFill>
                  <a:srgbClr val="FF0000"/>
                </a:solidFill>
              </a:rPr>
              <a:t>reshuffling</a:t>
            </a:r>
            <a:r>
              <a:rPr lang="en-US" altLang="en-US"/>
              <a:t>?</a:t>
            </a:r>
          </a:p>
        </p:txBody>
      </p:sp>
      <p:sp>
        <p:nvSpPr>
          <p:cNvPr id="45061" name="Text Box 5">
            <a:extLst>
              <a:ext uri="{FF2B5EF4-FFF2-40B4-BE49-F238E27FC236}">
                <a16:creationId xmlns:a16="http://schemas.microsoft.com/office/drawing/2014/main" id="{FDD47712-DAA1-B643-A28C-F5D9ECA95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513" y="4876800"/>
            <a:ext cx="2198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FFTW 1 (1997):</a:t>
            </a:r>
          </a:p>
        </p:txBody>
      </p:sp>
      <p:sp>
        <p:nvSpPr>
          <p:cNvPr id="45062" name="Text Box 6">
            <a:extLst>
              <a:ext uri="{FF2B5EF4-FFF2-40B4-BE49-F238E27FC236}">
                <a16:creationId xmlns:a16="http://schemas.microsoft.com/office/drawing/2014/main" id="{64B4287D-EEFD-144A-B334-55C0D502B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5425" y="2514600"/>
            <a:ext cx="62960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/>
              <a:t>Find </a:t>
            </a:r>
            <a:r>
              <a:rPr lang="en-US" altLang="en-US">
                <a:solidFill>
                  <a:schemeClr val="accent2"/>
                </a:solidFill>
              </a:rPr>
              <a:t>simple steps</a:t>
            </a:r>
            <a:r>
              <a:rPr lang="en-US" altLang="en-US"/>
              <a:t> that </a:t>
            </a:r>
            <a:r>
              <a:rPr lang="en-US" altLang="en-US">
                <a:solidFill>
                  <a:schemeClr val="accent2"/>
                </a:solidFill>
              </a:rPr>
              <a:t>combine without restriction</a:t>
            </a:r>
            <a:endParaRPr lang="en-US" altLang="en-US"/>
          </a:p>
          <a:p>
            <a:pPr algn="ctr"/>
            <a:r>
              <a:rPr lang="en-US" altLang="en-US"/>
              <a:t>to form </a:t>
            </a:r>
            <a:r>
              <a:rPr lang="en-US" altLang="en-US">
                <a:solidFill>
                  <a:srgbClr val="FF0000"/>
                </a:solidFill>
              </a:rPr>
              <a:t>many different algorithms</a:t>
            </a:r>
            <a:r>
              <a:rPr lang="en-US" altLang="en-US"/>
              <a:t>.</a:t>
            </a:r>
          </a:p>
        </p:txBody>
      </p:sp>
      <p:sp>
        <p:nvSpPr>
          <p:cNvPr id="45063" name="Text Box 7">
            <a:extLst>
              <a:ext uri="{FF2B5EF4-FFF2-40B4-BE49-F238E27FC236}">
                <a16:creationId xmlns:a16="http://schemas.microsoft.com/office/drawing/2014/main" id="{23A2F811-8AE3-E54C-90F0-A56BEE291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0088" y="4876800"/>
            <a:ext cx="48387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>
                <a:solidFill>
                  <a:schemeClr val="accent2"/>
                </a:solidFill>
              </a:rPr>
              <a:t>steps</a:t>
            </a:r>
            <a:r>
              <a:rPr lang="en-US" altLang="en-US"/>
              <a:t> solve </a:t>
            </a:r>
            <a:r>
              <a:rPr lang="en-US" altLang="en-US">
                <a:solidFill>
                  <a:schemeClr val="accent2"/>
                </a:solidFill>
              </a:rPr>
              <a:t>out-of-place DFT</a:t>
            </a:r>
            <a:r>
              <a:rPr lang="en-US" altLang="en-US"/>
              <a:t> of size </a:t>
            </a:r>
            <a:r>
              <a:rPr lang="en-US" altLang="en-US">
                <a:solidFill>
                  <a:schemeClr val="accent2"/>
                </a:solidFill>
              </a:rPr>
              <a:t>n</a:t>
            </a:r>
            <a:endParaRPr lang="en-US" altLang="en-US"/>
          </a:p>
        </p:txBody>
      </p:sp>
      <p:sp>
        <p:nvSpPr>
          <p:cNvPr id="45064" name="Text Box 8">
            <a:extLst>
              <a:ext uri="{FF2B5EF4-FFF2-40B4-BE49-F238E27FC236}">
                <a16:creationId xmlns:a16="http://schemas.microsoft.com/office/drawing/2014/main" id="{196AD570-FAD1-8043-ABC4-03869EA7D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6975" y="3521075"/>
            <a:ext cx="299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… steps to do WHAT?</a:t>
            </a:r>
          </a:p>
        </p:txBody>
      </p:sp>
    </p:spTree>
    <p:extLst>
      <p:ext uri="{BB962C8B-B14F-4D97-AF65-F5344CB8AC3E}">
        <p14:creationId xmlns:p14="http://schemas.microsoft.com/office/powerpoint/2010/main" val="172734943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9BA24570-43D5-B642-B60A-6F1B4C9A92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1143000"/>
          </a:xfrm>
        </p:spPr>
        <p:txBody>
          <a:bodyPr/>
          <a:lstStyle/>
          <a:p>
            <a:r>
              <a:rPr lang="en-US" altLang="en-US"/>
              <a:t>“Composable” Steps in FFTW 1</a:t>
            </a:r>
          </a:p>
        </p:txBody>
      </p:sp>
      <p:sp>
        <p:nvSpPr>
          <p:cNvPr id="46083" name="Line 3">
            <a:extLst>
              <a:ext uri="{FF2B5EF4-FFF2-40B4-BE49-F238E27FC236}">
                <a16:creationId xmlns:a16="http://schemas.microsoft.com/office/drawing/2014/main" id="{6AC47C03-67D6-4D49-BD1E-693283295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Text Box 4">
            <a:extLst>
              <a:ext uri="{FF2B5EF4-FFF2-40B4-BE49-F238E27FC236}">
                <a16:creationId xmlns:a16="http://schemas.microsoft.com/office/drawing/2014/main" id="{9C4DC414-9580-0045-A160-03046A73B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77184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chemeClr val="accent1"/>
                </a:solidFill>
              </a:rPr>
              <a:t>SOLVE </a:t>
            </a:r>
            <a:r>
              <a:rPr lang="en-US" altLang="en-US" sz="2800"/>
              <a:t>— Directly solve a small DFT by a </a:t>
            </a:r>
            <a:r>
              <a:rPr lang="en-US" altLang="en-US" sz="2800">
                <a:solidFill>
                  <a:srgbClr val="FF0000"/>
                </a:solidFill>
              </a:rPr>
              <a:t>codelet</a:t>
            </a:r>
            <a:endParaRPr lang="en-US" altLang="en-US" sz="2800"/>
          </a:p>
        </p:txBody>
      </p:sp>
      <p:sp>
        <p:nvSpPr>
          <p:cNvPr id="46085" name="Text Box 5">
            <a:extLst>
              <a:ext uri="{FF2B5EF4-FFF2-40B4-BE49-F238E27FC236}">
                <a16:creationId xmlns:a16="http://schemas.microsoft.com/office/drawing/2014/main" id="{6EB77961-D998-6348-9339-D072A1565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346325"/>
            <a:ext cx="84693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chemeClr val="accent1"/>
                </a:solidFill>
              </a:rPr>
              <a:t>CT-FACTOR</a:t>
            </a:r>
            <a:r>
              <a:rPr lang="en-US" altLang="en-US" sz="3200"/>
              <a:t>[</a:t>
            </a:r>
            <a:r>
              <a:rPr lang="en-US" altLang="en-US" sz="3200" i="1">
                <a:solidFill>
                  <a:srgbClr val="FF0000"/>
                </a:solidFill>
              </a:rPr>
              <a:t>r</a:t>
            </a:r>
            <a:r>
              <a:rPr lang="en-US" altLang="en-US" sz="3200"/>
              <a:t>]</a:t>
            </a:r>
            <a:r>
              <a:rPr lang="en-US" altLang="en-US" sz="3200">
                <a:solidFill>
                  <a:schemeClr val="accent1"/>
                </a:solidFill>
              </a:rPr>
              <a:t> </a:t>
            </a:r>
            <a:r>
              <a:rPr lang="en-US" altLang="en-US" sz="2800"/>
              <a:t>— Radix-</a:t>
            </a:r>
            <a:r>
              <a:rPr lang="en-US" altLang="en-US" sz="2800" i="1">
                <a:solidFill>
                  <a:srgbClr val="FF0000"/>
                </a:solidFill>
              </a:rPr>
              <a:t>r</a:t>
            </a:r>
            <a:r>
              <a:rPr lang="en-US" altLang="en-US" sz="2800"/>
              <a:t> Cooley-Tukey step =</a:t>
            </a:r>
          </a:p>
          <a:p>
            <a:r>
              <a:rPr lang="en-US" altLang="en-US" sz="2800"/>
              <a:t>                          execute loop of </a:t>
            </a:r>
            <a:r>
              <a:rPr lang="en-US" altLang="en-US" sz="2800" i="1">
                <a:solidFill>
                  <a:srgbClr val="FF0000"/>
                </a:solidFill>
              </a:rPr>
              <a:t>r</a:t>
            </a:r>
            <a:r>
              <a:rPr lang="en-US" altLang="en-US" sz="2800"/>
              <a:t> sub-problems of size </a:t>
            </a:r>
            <a:r>
              <a:rPr lang="en-US" altLang="en-US" sz="2800" i="1"/>
              <a:t>n</a:t>
            </a:r>
            <a:r>
              <a:rPr lang="en-US" altLang="en-US" sz="2800"/>
              <a:t>/</a:t>
            </a:r>
            <a:r>
              <a:rPr lang="en-US" altLang="en-US" sz="2800" i="1">
                <a:solidFill>
                  <a:srgbClr val="FF0000"/>
                </a:solidFill>
              </a:rPr>
              <a:t>r</a:t>
            </a:r>
            <a:endParaRPr lang="en-US" altLang="en-US" sz="2800"/>
          </a:p>
        </p:txBody>
      </p:sp>
      <p:sp>
        <p:nvSpPr>
          <p:cNvPr id="46086" name="Line 6">
            <a:extLst>
              <a:ext uri="{FF2B5EF4-FFF2-40B4-BE49-F238E27FC236}">
                <a16:creationId xmlns:a16="http://schemas.microsoft.com/office/drawing/2014/main" id="{2DF05537-977A-0E40-BB7B-C8FDB1F0BE98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209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7" name="Line 7">
            <a:extLst>
              <a:ext uri="{FF2B5EF4-FFF2-40B4-BE49-F238E27FC236}">
                <a16:creationId xmlns:a16="http://schemas.microsoft.com/office/drawing/2014/main" id="{A7AD688F-D976-4240-9E51-77134435142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35052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6088" name="Group 8">
            <a:extLst>
              <a:ext uri="{FF2B5EF4-FFF2-40B4-BE49-F238E27FC236}">
                <a16:creationId xmlns:a16="http://schemas.microsoft.com/office/drawing/2014/main" id="{EAAE3BB0-F130-A549-BFAE-75D33FF4103F}"/>
              </a:ext>
            </a:extLst>
          </p:cNvPr>
          <p:cNvGrpSpPr>
            <a:grpSpLocks/>
          </p:cNvGrpSpPr>
          <p:nvPr/>
        </p:nvGrpSpPr>
        <p:grpSpPr bwMode="auto">
          <a:xfrm>
            <a:off x="-76200" y="3321050"/>
            <a:ext cx="9220200" cy="3548063"/>
            <a:chOff x="-48" y="2092"/>
            <a:chExt cx="5808" cy="2235"/>
          </a:xfrm>
        </p:grpSpPr>
        <p:sp>
          <p:nvSpPr>
            <p:cNvPr id="46089" name="Text Box 9">
              <a:extLst>
                <a:ext uri="{FF2B5EF4-FFF2-40B4-BE49-F238E27FC236}">
                  <a16:creationId xmlns:a16="http://schemas.microsoft.com/office/drawing/2014/main" id="{E2002F70-C6D3-134C-9BE9-8916D60E70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" y="2425"/>
              <a:ext cx="5242" cy="1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800">
                  <a:solidFill>
                    <a:schemeClr val="accent2"/>
                  </a:solidFill>
                </a:rPr>
                <a:t>Many algorithms difficult to express via simple steps</a:t>
              </a:r>
              <a:r>
                <a:rPr lang="en-US" altLang="en-US" sz="2800"/>
                <a:t>.</a:t>
              </a:r>
            </a:p>
            <a:p>
              <a:endParaRPr lang="en-US" altLang="en-US" sz="1200"/>
            </a:p>
            <a:p>
              <a:r>
                <a:rPr lang="en-US" altLang="en-US" sz="2800"/>
                <a:t>	— e.g. expresses </a:t>
              </a:r>
              <a:r>
                <a:rPr lang="en-US" altLang="en-US" sz="2800">
                  <a:solidFill>
                    <a:srgbClr val="FF0000"/>
                  </a:solidFill>
                </a:rPr>
                <a:t>only depth-first</a:t>
              </a:r>
              <a:r>
                <a:rPr lang="en-US" altLang="en-US" sz="2800"/>
                <a:t> recursion                                    		(loop is </a:t>
              </a:r>
              <a:r>
                <a:rPr lang="en-US" altLang="en-US" sz="2800" i="1"/>
                <a:t>outside</a:t>
              </a:r>
              <a:r>
                <a:rPr lang="en-US" altLang="en-US" sz="2800"/>
                <a:t> of sub-problem)</a:t>
              </a:r>
            </a:p>
            <a:p>
              <a:endParaRPr lang="en-US" altLang="en-US" sz="1200"/>
            </a:p>
            <a:p>
              <a:r>
                <a:rPr lang="en-US" altLang="en-US" sz="2800"/>
                <a:t>	— e.g. </a:t>
              </a:r>
              <a:r>
                <a:rPr lang="en-US" altLang="en-US" sz="2800">
                  <a:solidFill>
                    <a:srgbClr val="FF0000"/>
                  </a:solidFill>
                </a:rPr>
                <a:t>in-place without bit-reversal</a:t>
              </a:r>
              <a:r>
                <a:rPr lang="en-US" altLang="en-US" sz="2800"/>
                <a:t>                             			requires combining </a:t>
              </a:r>
            </a:p>
            <a:p>
              <a:r>
                <a:rPr lang="en-US" altLang="en-US" sz="2800"/>
                <a:t>		two CT steps (DIT + DIF)  + transpose</a:t>
              </a:r>
            </a:p>
          </p:txBody>
        </p:sp>
        <p:sp>
          <p:nvSpPr>
            <p:cNvPr id="46090" name="Rectangle 10">
              <a:extLst>
                <a:ext uri="{FF2B5EF4-FFF2-40B4-BE49-F238E27FC236}">
                  <a16:creationId xmlns:a16="http://schemas.microsoft.com/office/drawing/2014/main" id="{AD3F6643-212B-2F43-968B-C2598C14A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8" y="2092"/>
              <a:ext cx="604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9600">
                  <a:solidFill>
                    <a:srgbClr val="FF0000"/>
                  </a:solidFill>
                  <a:latin typeface="Wingdings" pitchFamily="2" charset="2"/>
                  <a:sym typeface="Wingdings" pitchFamily="2" charset="2"/>
                </a:rPr>
                <a:t>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10066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D054559C-8106-D540-81CA-8561AE1E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301875"/>
            <a:ext cx="6629400" cy="1219200"/>
          </a:xfrm>
          <a:prstGeom prst="rect">
            <a:avLst/>
          </a:prstGeom>
          <a:solidFill>
            <a:schemeClr val="bg1"/>
          </a:solidFill>
          <a:ln w="57150">
            <a:solidFill>
              <a:srgbClr val="FFFF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399A6103-03EB-C74E-84E8-D8112F41E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/>
              <a:t>What does the planner compose?</a:t>
            </a:r>
          </a:p>
        </p:txBody>
      </p:sp>
      <p:sp>
        <p:nvSpPr>
          <p:cNvPr id="47108" name="Text Box 4">
            <a:extLst>
              <a:ext uri="{FF2B5EF4-FFF2-40B4-BE49-F238E27FC236}">
                <a16:creationId xmlns:a16="http://schemas.microsoft.com/office/drawing/2014/main" id="{B21DEF4E-A296-9A4E-9214-87611E14A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1143000"/>
            <a:ext cx="81375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• The Cooley-Tukey algorithm presents </a:t>
            </a:r>
            <a:r>
              <a:rPr lang="en-US" altLang="en-US">
                <a:solidFill>
                  <a:schemeClr val="accent2"/>
                </a:solidFill>
              </a:rPr>
              <a:t>many choices</a:t>
            </a:r>
            <a:r>
              <a:rPr lang="en-US" altLang="en-US"/>
              <a:t>:</a:t>
            </a:r>
          </a:p>
          <a:p>
            <a:r>
              <a:rPr lang="en-US" altLang="en-US"/>
              <a:t>	— which </a:t>
            </a:r>
            <a:r>
              <a:rPr lang="en-US" altLang="en-US">
                <a:solidFill>
                  <a:srgbClr val="FF0000"/>
                </a:solidFill>
              </a:rPr>
              <a:t>factorization</a:t>
            </a:r>
            <a:r>
              <a:rPr lang="en-US" altLang="en-US"/>
              <a:t>? what </a:t>
            </a:r>
            <a:r>
              <a:rPr lang="en-US" altLang="en-US">
                <a:solidFill>
                  <a:srgbClr val="FF0000"/>
                </a:solidFill>
              </a:rPr>
              <a:t>order</a:t>
            </a:r>
            <a:r>
              <a:rPr lang="en-US" altLang="en-US"/>
              <a:t>? memory </a:t>
            </a:r>
            <a:r>
              <a:rPr lang="en-US" altLang="en-US">
                <a:solidFill>
                  <a:srgbClr val="FF0000"/>
                </a:solidFill>
              </a:rPr>
              <a:t>reshuffling</a:t>
            </a:r>
            <a:r>
              <a:rPr lang="en-US" altLang="en-US"/>
              <a:t>?</a:t>
            </a:r>
          </a:p>
        </p:txBody>
      </p:sp>
      <p:sp>
        <p:nvSpPr>
          <p:cNvPr id="47109" name="Text Box 5">
            <a:extLst>
              <a:ext uri="{FF2B5EF4-FFF2-40B4-BE49-F238E27FC236}">
                <a16:creationId xmlns:a16="http://schemas.microsoft.com/office/drawing/2014/main" id="{F401FA7C-A4B5-9B4D-A53E-014A678DF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513" y="4876800"/>
            <a:ext cx="2198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FFTW 1 (1997):</a:t>
            </a:r>
          </a:p>
        </p:txBody>
      </p:sp>
      <p:sp>
        <p:nvSpPr>
          <p:cNvPr id="47110" name="Text Box 6">
            <a:extLst>
              <a:ext uri="{FF2B5EF4-FFF2-40B4-BE49-F238E27FC236}">
                <a16:creationId xmlns:a16="http://schemas.microsoft.com/office/drawing/2014/main" id="{99969458-743C-B047-A845-A8844E511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5425" y="2514600"/>
            <a:ext cx="62960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/>
              <a:t>Find </a:t>
            </a:r>
            <a:r>
              <a:rPr lang="en-US" altLang="en-US">
                <a:solidFill>
                  <a:schemeClr val="accent2"/>
                </a:solidFill>
              </a:rPr>
              <a:t>simple steps</a:t>
            </a:r>
            <a:r>
              <a:rPr lang="en-US" altLang="en-US"/>
              <a:t> that </a:t>
            </a:r>
            <a:r>
              <a:rPr lang="en-US" altLang="en-US">
                <a:solidFill>
                  <a:schemeClr val="accent2"/>
                </a:solidFill>
              </a:rPr>
              <a:t>combine without restriction</a:t>
            </a:r>
            <a:endParaRPr lang="en-US" altLang="en-US"/>
          </a:p>
          <a:p>
            <a:pPr algn="ctr"/>
            <a:r>
              <a:rPr lang="en-US" altLang="en-US"/>
              <a:t>to form </a:t>
            </a:r>
            <a:r>
              <a:rPr lang="en-US" altLang="en-US">
                <a:solidFill>
                  <a:srgbClr val="FF0000"/>
                </a:solidFill>
              </a:rPr>
              <a:t>many different algorithms</a:t>
            </a:r>
            <a:r>
              <a:rPr lang="en-US" altLang="en-US"/>
              <a:t>.</a:t>
            </a:r>
          </a:p>
        </p:txBody>
      </p:sp>
      <p:sp>
        <p:nvSpPr>
          <p:cNvPr id="47111" name="Text Box 7">
            <a:extLst>
              <a:ext uri="{FF2B5EF4-FFF2-40B4-BE49-F238E27FC236}">
                <a16:creationId xmlns:a16="http://schemas.microsoft.com/office/drawing/2014/main" id="{B49107F3-34ED-5B42-B17B-1F8019ACB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0088" y="4876800"/>
            <a:ext cx="48387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>
                <a:solidFill>
                  <a:schemeClr val="accent2"/>
                </a:solidFill>
              </a:rPr>
              <a:t>steps</a:t>
            </a:r>
            <a:r>
              <a:rPr lang="en-US" altLang="en-US"/>
              <a:t> solve </a:t>
            </a:r>
            <a:r>
              <a:rPr lang="en-US" altLang="en-US">
                <a:solidFill>
                  <a:schemeClr val="accent2"/>
                </a:solidFill>
              </a:rPr>
              <a:t>out-of-place DFT</a:t>
            </a:r>
            <a:r>
              <a:rPr lang="en-US" altLang="en-US"/>
              <a:t> of size </a:t>
            </a:r>
            <a:r>
              <a:rPr lang="en-US" altLang="en-US">
                <a:solidFill>
                  <a:schemeClr val="accent2"/>
                </a:solidFill>
              </a:rPr>
              <a:t>n</a:t>
            </a:r>
            <a:endParaRPr lang="en-US" altLang="en-US"/>
          </a:p>
        </p:txBody>
      </p:sp>
      <p:sp>
        <p:nvSpPr>
          <p:cNvPr id="47112" name="Text Box 8">
            <a:extLst>
              <a:ext uri="{FF2B5EF4-FFF2-40B4-BE49-F238E27FC236}">
                <a16:creationId xmlns:a16="http://schemas.microsoft.com/office/drawing/2014/main" id="{68BC06BE-81D4-F84E-A8EE-B3CE48699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6975" y="3521075"/>
            <a:ext cx="299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… steps to do WHAT?</a:t>
            </a:r>
          </a:p>
        </p:txBody>
      </p:sp>
      <p:sp>
        <p:nvSpPr>
          <p:cNvPr id="47113" name="Text Box 9">
            <a:extLst>
              <a:ext uri="{FF2B5EF4-FFF2-40B4-BE49-F238E27FC236}">
                <a16:creationId xmlns:a16="http://schemas.microsoft.com/office/drawing/2014/main" id="{25F23659-E9BD-F842-A45D-03C110393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668963"/>
            <a:ext cx="7905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Steps </a:t>
            </a:r>
            <a:r>
              <a:rPr lang="en-US" altLang="en-US" sz="2800">
                <a:solidFill>
                  <a:srgbClr val="FF0000"/>
                </a:solidFill>
              </a:rPr>
              <a:t>cannot solve problems that cannot be expressed</a:t>
            </a:r>
            <a:r>
              <a:rPr lang="en-US" altLang="en-US" sz="2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487660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45DB6-B0CB-3E43-A8BE-C0BAF0656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/>
              <a:t>Gauss’ DFT notation: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98B797-6FD4-E94E-ABA6-5A93BCAAC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57400"/>
            <a:ext cx="8458200" cy="3269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488DED-23AA-6D46-A255-AE48F334CA9D}"/>
              </a:ext>
            </a:extLst>
          </p:cNvPr>
          <p:cNvSpPr txBox="1"/>
          <p:nvPr/>
        </p:nvSpPr>
        <p:spPr>
          <a:xfrm>
            <a:off x="2628900" y="5597261"/>
            <a:ext cx="3672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Kids: don’t try this at home!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51C59-DF02-244B-AA6D-40CC1F117141}"/>
              </a:ext>
            </a:extLst>
          </p:cNvPr>
          <p:cNvSpPr/>
          <p:nvPr/>
        </p:nvSpPr>
        <p:spPr>
          <a:xfrm>
            <a:off x="1219200" y="1295400"/>
            <a:ext cx="723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“</a:t>
            </a:r>
            <a:r>
              <a:rPr lang="en-US" i="1" dirty="0" err="1"/>
              <a:t>Theoria</a:t>
            </a:r>
            <a:r>
              <a:rPr lang="en-US" i="1" dirty="0"/>
              <a:t> </a:t>
            </a:r>
            <a:r>
              <a:rPr lang="en-US" i="1" dirty="0" err="1"/>
              <a:t>interpolationis</a:t>
            </a:r>
            <a:r>
              <a:rPr lang="en-US" i="1" dirty="0"/>
              <a:t> </a:t>
            </a:r>
            <a:r>
              <a:rPr lang="en-US" i="1" dirty="0" err="1"/>
              <a:t>methodo</a:t>
            </a:r>
            <a:r>
              <a:rPr lang="en-US" i="1" dirty="0"/>
              <a:t> nova </a:t>
            </a:r>
            <a:r>
              <a:rPr lang="en-US" i="1" dirty="0" err="1"/>
              <a:t>tractata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2365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039160DE-016E-7F4A-B6B1-168DFE474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301875"/>
            <a:ext cx="6629400" cy="1219200"/>
          </a:xfrm>
          <a:prstGeom prst="rect">
            <a:avLst/>
          </a:prstGeom>
          <a:solidFill>
            <a:schemeClr val="bg1"/>
          </a:solidFill>
          <a:ln w="57150">
            <a:solidFill>
              <a:srgbClr val="FFFF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090DCA44-C494-FC4D-88CB-EB1014B4C2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/>
              <a:t>What does the planner compose?</a:t>
            </a:r>
          </a:p>
        </p:txBody>
      </p:sp>
      <p:sp>
        <p:nvSpPr>
          <p:cNvPr id="48132" name="Text Box 4">
            <a:extLst>
              <a:ext uri="{FF2B5EF4-FFF2-40B4-BE49-F238E27FC236}">
                <a16:creationId xmlns:a16="http://schemas.microsoft.com/office/drawing/2014/main" id="{4E330568-A801-E644-8A56-1B2081297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1143000"/>
            <a:ext cx="81375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• The Cooley-Tukey algorithm presents </a:t>
            </a:r>
            <a:r>
              <a:rPr lang="en-US" altLang="en-US">
                <a:solidFill>
                  <a:schemeClr val="accent2"/>
                </a:solidFill>
              </a:rPr>
              <a:t>many choices</a:t>
            </a:r>
            <a:r>
              <a:rPr lang="en-US" altLang="en-US"/>
              <a:t>:</a:t>
            </a:r>
          </a:p>
          <a:p>
            <a:r>
              <a:rPr lang="en-US" altLang="en-US"/>
              <a:t>	— which </a:t>
            </a:r>
            <a:r>
              <a:rPr lang="en-US" altLang="en-US">
                <a:solidFill>
                  <a:srgbClr val="FF0000"/>
                </a:solidFill>
              </a:rPr>
              <a:t>factorization</a:t>
            </a:r>
            <a:r>
              <a:rPr lang="en-US" altLang="en-US"/>
              <a:t>? what </a:t>
            </a:r>
            <a:r>
              <a:rPr lang="en-US" altLang="en-US">
                <a:solidFill>
                  <a:srgbClr val="FF0000"/>
                </a:solidFill>
              </a:rPr>
              <a:t>order</a:t>
            </a:r>
            <a:r>
              <a:rPr lang="en-US" altLang="en-US"/>
              <a:t>? memory </a:t>
            </a:r>
            <a:r>
              <a:rPr lang="en-US" altLang="en-US">
                <a:solidFill>
                  <a:srgbClr val="FF0000"/>
                </a:solidFill>
              </a:rPr>
              <a:t>reshuffling</a:t>
            </a:r>
            <a:r>
              <a:rPr lang="en-US" altLang="en-US"/>
              <a:t>?</a:t>
            </a:r>
          </a:p>
        </p:txBody>
      </p:sp>
      <p:sp>
        <p:nvSpPr>
          <p:cNvPr id="48133" name="Text Box 5">
            <a:extLst>
              <a:ext uri="{FF2B5EF4-FFF2-40B4-BE49-F238E27FC236}">
                <a16:creationId xmlns:a16="http://schemas.microsoft.com/office/drawing/2014/main" id="{D8A42CC4-659D-9D4E-9FD0-92B650A3C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343400"/>
            <a:ext cx="2198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FFTW 3 (2003):</a:t>
            </a:r>
          </a:p>
        </p:txBody>
      </p:sp>
      <p:sp>
        <p:nvSpPr>
          <p:cNvPr id="48134" name="Text Box 6">
            <a:extLst>
              <a:ext uri="{FF2B5EF4-FFF2-40B4-BE49-F238E27FC236}">
                <a16:creationId xmlns:a16="http://schemas.microsoft.com/office/drawing/2014/main" id="{13642ECA-EDDF-504E-9AD8-0DA5C0933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5425" y="2514600"/>
            <a:ext cx="62960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/>
              <a:t>Find </a:t>
            </a:r>
            <a:r>
              <a:rPr lang="en-US" altLang="en-US">
                <a:solidFill>
                  <a:schemeClr val="accent2"/>
                </a:solidFill>
              </a:rPr>
              <a:t>simple steps</a:t>
            </a:r>
            <a:r>
              <a:rPr lang="en-US" altLang="en-US"/>
              <a:t> that </a:t>
            </a:r>
            <a:r>
              <a:rPr lang="en-US" altLang="en-US">
                <a:solidFill>
                  <a:schemeClr val="accent2"/>
                </a:solidFill>
              </a:rPr>
              <a:t>combine without restriction</a:t>
            </a:r>
            <a:endParaRPr lang="en-US" altLang="en-US"/>
          </a:p>
          <a:p>
            <a:pPr algn="ctr"/>
            <a:r>
              <a:rPr lang="en-US" altLang="en-US"/>
              <a:t>to form </a:t>
            </a:r>
            <a:r>
              <a:rPr lang="en-US" altLang="en-US">
                <a:solidFill>
                  <a:srgbClr val="FF0000"/>
                </a:solidFill>
              </a:rPr>
              <a:t>many different algorithms</a:t>
            </a:r>
            <a:r>
              <a:rPr lang="en-US" altLang="en-US"/>
              <a:t>.</a:t>
            </a:r>
          </a:p>
        </p:txBody>
      </p:sp>
      <p:grpSp>
        <p:nvGrpSpPr>
          <p:cNvPr id="48135" name="Group 7">
            <a:extLst>
              <a:ext uri="{FF2B5EF4-FFF2-40B4-BE49-F238E27FC236}">
                <a16:creationId xmlns:a16="http://schemas.microsoft.com/office/drawing/2014/main" id="{79BEFBF5-7251-104A-A699-2F9A70B20A25}"/>
              </a:ext>
            </a:extLst>
          </p:cNvPr>
          <p:cNvGrpSpPr>
            <a:grpSpLocks/>
          </p:cNvGrpSpPr>
          <p:nvPr/>
        </p:nvGrpSpPr>
        <p:grpSpPr bwMode="auto">
          <a:xfrm>
            <a:off x="173038" y="4740275"/>
            <a:ext cx="8759825" cy="1965325"/>
            <a:chOff x="109" y="2506"/>
            <a:chExt cx="5518" cy="1238"/>
          </a:xfrm>
        </p:grpSpPr>
        <p:sp>
          <p:nvSpPr>
            <p:cNvPr id="48136" name="Text Box 8">
              <a:extLst>
                <a:ext uri="{FF2B5EF4-FFF2-40B4-BE49-F238E27FC236}">
                  <a16:creationId xmlns:a16="http://schemas.microsoft.com/office/drawing/2014/main" id="{A282E49B-EE6C-5746-A327-62C160D9B2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" y="2506"/>
              <a:ext cx="5518" cy="51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>
                  <a:solidFill>
                    <a:schemeClr val="accent2"/>
                  </a:solidFill>
                </a:rPr>
                <a:t>steps</a:t>
              </a:r>
              <a:r>
                <a:rPr lang="en-US" altLang="en-US"/>
                <a:t> solve a </a:t>
              </a:r>
              <a:r>
                <a:rPr lang="en-US" altLang="en-US">
                  <a:solidFill>
                    <a:srgbClr val="FF0000"/>
                  </a:solidFill>
                </a:rPr>
                <a:t>problem</a:t>
              </a:r>
              <a:r>
                <a:rPr lang="en-US" altLang="en-US"/>
                <a:t>, specified as a DFT(input/output, </a:t>
              </a:r>
              <a:r>
                <a:rPr lang="en-US" altLang="en-US" b="1">
                  <a:solidFill>
                    <a:srgbClr val="FF0000"/>
                  </a:solidFill>
                </a:rPr>
                <a:t>v</a:t>
              </a:r>
              <a:r>
                <a:rPr lang="en-US" altLang="en-US"/>
                <a:t>,</a:t>
              </a:r>
              <a:r>
                <a:rPr lang="en-US" altLang="en-US" b="1">
                  <a:solidFill>
                    <a:schemeClr val="accent2"/>
                  </a:solidFill>
                </a:rPr>
                <a:t>n</a:t>
              </a:r>
              <a:r>
                <a:rPr lang="en-US" altLang="en-US"/>
                <a:t>):</a:t>
              </a:r>
            </a:p>
            <a:p>
              <a:pPr algn="ctr"/>
              <a:r>
                <a:rPr lang="en-US" altLang="en-US"/>
                <a:t>multi-dimensional “vector loops” </a:t>
              </a:r>
              <a:r>
                <a:rPr lang="en-US" altLang="en-US" b="1">
                  <a:solidFill>
                    <a:srgbClr val="FF0000"/>
                  </a:solidFill>
                </a:rPr>
                <a:t>v</a:t>
              </a:r>
              <a:r>
                <a:rPr lang="en-US" altLang="en-US"/>
                <a:t> of multi-dimensional transforms </a:t>
              </a:r>
              <a:r>
                <a:rPr lang="en-US" altLang="en-US" b="1">
                  <a:solidFill>
                    <a:schemeClr val="accent2"/>
                  </a:solidFill>
                </a:rPr>
                <a:t>n</a:t>
              </a:r>
              <a:endParaRPr lang="en-US" altLang="en-US"/>
            </a:p>
          </p:txBody>
        </p:sp>
        <p:sp>
          <p:nvSpPr>
            <p:cNvPr id="48137" name="Line 9">
              <a:extLst>
                <a:ext uri="{FF2B5EF4-FFF2-40B4-BE49-F238E27FC236}">
                  <a16:creationId xmlns:a16="http://schemas.microsoft.com/office/drawing/2014/main" id="{A7F1BD50-44EE-5545-B11E-709A6D2693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3072"/>
              <a:ext cx="19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8" name="Line 10">
              <a:extLst>
                <a:ext uri="{FF2B5EF4-FFF2-40B4-BE49-F238E27FC236}">
                  <a16:creationId xmlns:a16="http://schemas.microsoft.com/office/drawing/2014/main" id="{19C7287A-ADC0-6E42-B657-41A14E1E69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4" y="3024"/>
              <a:ext cx="124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9" name="Text Box 11">
              <a:extLst>
                <a:ext uri="{FF2B5EF4-FFF2-40B4-BE49-F238E27FC236}">
                  <a16:creationId xmlns:a16="http://schemas.microsoft.com/office/drawing/2014/main" id="{8BDD7AC0-DC5C-534C-BF54-53547B9932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3" y="3456"/>
              <a:ext cx="28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/>
                <a:t>{sets of (</a:t>
              </a:r>
              <a:r>
                <a:rPr lang="en-US" altLang="en-US">
                  <a:solidFill>
                    <a:srgbClr val="FF0000"/>
                  </a:solidFill>
                </a:rPr>
                <a:t>size</a:t>
              </a:r>
              <a:r>
                <a:rPr lang="en-US" altLang="en-US"/>
                <a:t>, input/output </a:t>
              </a:r>
              <a:r>
                <a:rPr lang="en-US" altLang="en-US">
                  <a:solidFill>
                    <a:srgbClr val="FF0000"/>
                  </a:solidFill>
                </a:rPr>
                <a:t>strides</a:t>
              </a:r>
              <a:r>
                <a:rPr lang="en-US" altLang="en-US"/>
                <a:t>)}</a:t>
              </a:r>
            </a:p>
          </p:txBody>
        </p:sp>
      </p:grpSp>
      <p:sp>
        <p:nvSpPr>
          <p:cNvPr id="48140" name="Text Box 12">
            <a:extLst>
              <a:ext uri="{FF2B5EF4-FFF2-40B4-BE49-F238E27FC236}">
                <a16:creationId xmlns:a16="http://schemas.microsoft.com/office/drawing/2014/main" id="{45F68B12-BBC3-5B4E-8090-6CC1965A0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6975" y="3521075"/>
            <a:ext cx="299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… steps to do WHAT?</a:t>
            </a:r>
          </a:p>
        </p:txBody>
      </p:sp>
    </p:spTree>
    <p:extLst>
      <p:ext uri="{BB962C8B-B14F-4D97-AF65-F5344CB8AC3E}">
        <p14:creationId xmlns:p14="http://schemas.microsoft.com/office/powerpoint/2010/main" val="1989430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140E09D5-C3CD-144A-9250-86A6FBC001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685" y="117669"/>
            <a:ext cx="9046923" cy="8572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Key component: The “</a:t>
            </a:r>
            <a:r>
              <a:rPr lang="en-US" altLang="en-US" dirty="0" err="1"/>
              <a:t>Codelet</a:t>
            </a:r>
            <a:r>
              <a:rPr lang="en-US" altLang="en-US" dirty="0"/>
              <a:t>” Generator</a:t>
            </a:r>
          </a:p>
        </p:txBody>
      </p:sp>
      <p:sp>
        <p:nvSpPr>
          <p:cNvPr id="32771" name="Text Box 3">
            <a:extLst>
              <a:ext uri="{FF2B5EF4-FFF2-40B4-BE49-F238E27FC236}">
                <a16:creationId xmlns:a16="http://schemas.microsoft.com/office/drawing/2014/main" id="{4A0F3D94-39B0-4343-953C-C8EF71C33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598360"/>
            <a:ext cx="67612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dirty="0"/>
              <a:t>• </a:t>
            </a:r>
            <a:r>
              <a:rPr lang="en-US" altLang="en-US" dirty="0">
                <a:solidFill>
                  <a:srgbClr val="FF0000"/>
                </a:solidFill>
              </a:rPr>
              <a:t>Generates fast hard-coded C for FFT of a given size</a:t>
            </a:r>
          </a:p>
        </p:txBody>
      </p:sp>
      <p:sp>
        <p:nvSpPr>
          <p:cNvPr id="32772" name="Text Box 4">
            <a:extLst>
              <a:ext uri="{FF2B5EF4-FFF2-40B4-BE49-F238E27FC236}">
                <a16:creationId xmlns:a16="http://schemas.microsoft.com/office/drawing/2014/main" id="{86DEC56E-9169-7443-953F-1B6809632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2661" y="840809"/>
            <a:ext cx="44208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dirty="0"/>
              <a:t>a domain-specific FFT “compiler”</a:t>
            </a:r>
          </a:p>
        </p:txBody>
      </p:sp>
      <p:sp>
        <p:nvSpPr>
          <p:cNvPr id="32773" name="Text Box 5">
            <a:extLst>
              <a:ext uri="{FF2B5EF4-FFF2-40B4-BE49-F238E27FC236}">
                <a16:creationId xmlns:a16="http://schemas.microsoft.com/office/drawing/2014/main" id="{0E582D66-D398-3442-B04A-292A6DC48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1756" y="2355911"/>
            <a:ext cx="515964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dirty="0"/>
              <a:t>Necessary to give the planner a </a:t>
            </a:r>
            <a:r>
              <a:rPr lang="en-US" altLang="en-US" dirty="0">
                <a:solidFill>
                  <a:srgbClr val="0432FF"/>
                </a:solidFill>
              </a:rPr>
              <a:t>large space of base cases (“</a:t>
            </a:r>
            <a:r>
              <a:rPr lang="en-US" altLang="en-US" dirty="0" err="1">
                <a:solidFill>
                  <a:srgbClr val="0432FF"/>
                </a:solidFill>
              </a:rPr>
              <a:t>codelets</a:t>
            </a:r>
            <a:r>
              <a:rPr lang="en-US" altLang="en-US" dirty="0">
                <a:solidFill>
                  <a:srgbClr val="0432FF"/>
                </a:solidFill>
              </a:rPr>
              <a:t>”) </a:t>
            </a:r>
            <a:r>
              <a:rPr lang="en-US" altLang="en-US" dirty="0"/>
              <a:t>to experiment with (any factorization).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D6651025-DDBC-3642-8B7C-E4F47F0FA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005" y="3721212"/>
            <a:ext cx="56671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dirty="0">
                <a:solidFill>
                  <a:srgbClr val="0432FF"/>
                </a:solidFill>
              </a:rPr>
              <a:t>Exploits modern CPU</a:t>
            </a:r>
          </a:p>
          <a:p>
            <a:pPr algn="ctr"/>
            <a:r>
              <a:rPr lang="en-US" altLang="en-US" dirty="0"/>
              <a:t>deep pipelines &amp; large register sets.</a:t>
            </a:r>
          </a:p>
        </p:txBody>
      </p:sp>
      <p:sp>
        <p:nvSpPr>
          <p:cNvPr id="32775" name="Text Box 7">
            <a:extLst>
              <a:ext uri="{FF2B5EF4-FFF2-40B4-BE49-F238E27FC236}">
                <a16:creationId xmlns:a16="http://schemas.microsoft.com/office/drawing/2014/main" id="{EFE01DF1-669B-9844-A6CF-2B95AD8C7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4638246"/>
            <a:ext cx="495876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dirty="0"/>
              <a:t>Allows </a:t>
            </a:r>
            <a:r>
              <a:rPr lang="en-US" altLang="en-US" dirty="0">
                <a:solidFill>
                  <a:srgbClr val="0432FF"/>
                </a:solidFill>
              </a:rPr>
              <a:t>easy experimentation </a:t>
            </a:r>
            <a:r>
              <a:rPr lang="en-US" altLang="en-US" dirty="0"/>
              <a:t>with different optimizations &amp; algorithms.</a:t>
            </a:r>
          </a:p>
          <a:p>
            <a:pPr algn="ctr"/>
            <a:r>
              <a:rPr lang="en-US" altLang="en-US" dirty="0"/>
              <a:t> + CPU-specific hacks (SIMD)…</a:t>
            </a:r>
          </a:p>
        </p:txBody>
      </p:sp>
      <p:sp>
        <p:nvSpPr>
          <p:cNvPr id="32776" name="Rectangle 8">
            <a:extLst>
              <a:ext uri="{FF2B5EF4-FFF2-40B4-BE49-F238E27FC236}">
                <a16:creationId xmlns:a16="http://schemas.microsoft.com/office/drawing/2014/main" id="{58CA10B6-A57B-E946-ACCC-687EF82DD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1" y="2210610"/>
            <a:ext cx="5181600" cy="3809190"/>
          </a:xfrm>
          <a:prstGeom prst="rect">
            <a:avLst/>
          </a:prstGeom>
          <a:noFill/>
          <a:ln w="1905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2777" name="Text Box 9">
            <a:extLst>
              <a:ext uri="{FF2B5EF4-FFF2-40B4-BE49-F238E27FC236}">
                <a16:creationId xmlns:a16="http://schemas.microsoft.com/office/drawing/2014/main" id="{1D7AFDEC-0674-8340-82FF-E26079187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7" y="6291930"/>
            <a:ext cx="9221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i="1" dirty="0"/>
              <a:t>(&amp; large base case negates </a:t>
            </a:r>
            <a:r>
              <a:rPr lang="en-US" altLang="en-US" i="1" dirty="0">
                <a:solidFill>
                  <a:srgbClr val="0432FF"/>
                </a:solidFill>
              </a:rPr>
              <a:t>recursion</a:t>
            </a:r>
            <a:r>
              <a:rPr lang="en-US" altLang="en-US" i="1" dirty="0"/>
              <a:t> overhead: “</a:t>
            </a:r>
            <a:r>
              <a:rPr lang="en-US" altLang="en-US" i="1" dirty="0">
                <a:solidFill>
                  <a:srgbClr val="0432FF"/>
                </a:solidFill>
              </a:rPr>
              <a:t>recursion coarsening</a:t>
            </a:r>
            <a:r>
              <a:rPr lang="en-US" altLang="en-US" i="1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145292800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>
            <a:extLst>
              <a:ext uri="{FF2B5EF4-FFF2-40B4-BE49-F238E27FC236}">
                <a16:creationId xmlns:a16="http://schemas.microsoft.com/office/drawing/2014/main" id="{15EB7FE7-48FF-3F4D-9F67-45053F7567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66476" y="-25838"/>
            <a:ext cx="5829300" cy="857250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The </a:t>
            </a:r>
            <a:r>
              <a:rPr lang="en-US" altLang="en-US" sz="3600" dirty="0" err="1"/>
              <a:t>Codelet</a:t>
            </a:r>
            <a:r>
              <a:rPr lang="en-US" altLang="en-US" sz="3600" dirty="0"/>
              <a:t> Generator</a:t>
            </a: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1BCE1612-5F5F-BA40-80CB-C9F5BC4E6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987" y="5312855"/>
            <a:ext cx="4574999" cy="554545"/>
          </a:xfrm>
          <a:prstGeom prst="rect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35844" name="Text Box 4">
            <a:extLst>
              <a:ext uri="{FF2B5EF4-FFF2-40B4-BE49-F238E27FC236}">
                <a16:creationId xmlns:a16="http://schemas.microsoft.com/office/drawing/2014/main" id="{BD600D4F-F835-E64A-BDFA-CE4B984E2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8910" y="2179097"/>
            <a:ext cx="197842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dirty="0"/>
              <a:t>Symbolic </a:t>
            </a:r>
            <a:r>
              <a:rPr lang="en-US" altLang="en-US" sz="1600" dirty="0">
                <a:solidFill>
                  <a:srgbClr val="0432FF"/>
                </a:solidFill>
              </a:rPr>
              <a:t>graph</a:t>
            </a:r>
            <a:r>
              <a:rPr lang="en-US" altLang="en-US" sz="1600" dirty="0"/>
              <a:t> (</a:t>
            </a:r>
            <a:r>
              <a:rPr lang="en-US" altLang="en-US" sz="1600" dirty="0" err="1"/>
              <a:t>dag</a:t>
            </a:r>
            <a:r>
              <a:rPr lang="en-US" altLang="en-US" sz="1600" dirty="0"/>
              <a:t>)</a:t>
            </a:r>
          </a:p>
        </p:txBody>
      </p:sp>
      <p:sp>
        <p:nvSpPr>
          <p:cNvPr id="35845" name="Text Box 5">
            <a:extLst>
              <a:ext uri="{FF2B5EF4-FFF2-40B4-BE49-F238E27FC236}">
                <a16:creationId xmlns:a16="http://schemas.microsoft.com/office/drawing/2014/main" id="{381B5E23-A0F3-974F-81E4-913724010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190" y="3000607"/>
            <a:ext cx="1816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>
                <a:solidFill>
                  <a:srgbClr val="0432FF"/>
                </a:solidFill>
              </a:rPr>
              <a:t>Simplifications:</a:t>
            </a:r>
          </a:p>
        </p:txBody>
      </p:sp>
      <p:sp>
        <p:nvSpPr>
          <p:cNvPr id="35846" name="Text Box 6">
            <a:extLst>
              <a:ext uri="{FF2B5EF4-FFF2-40B4-BE49-F238E27FC236}">
                <a16:creationId xmlns:a16="http://schemas.microsoft.com/office/drawing/2014/main" id="{32F831C0-ADF7-234D-812B-018646159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3505200"/>
            <a:ext cx="270779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000" dirty="0">
                <a:solidFill>
                  <a:srgbClr val="0432FF"/>
                </a:solidFill>
              </a:rPr>
              <a:t>Optimal cache-oblivious</a:t>
            </a:r>
          </a:p>
          <a:p>
            <a:pPr algn="ctr"/>
            <a:r>
              <a:rPr lang="en-US" altLang="en-US" sz="2000" dirty="0">
                <a:solidFill>
                  <a:srgbClr val="0432FF"/>
                </a:solidFill>
              </a:rPr>
              <a:t>scheduling</a:t>
            </a:r>
          </a:p>
          <a:p>
            <a:pPr algn="ctr"/>
            <a:r>
              <a:rPr lang="en-US" altLang="en-US" sz="2000" dirty="0"/>
              <a:t>(cache == registers)</a:t>
            </a:r>
          </a:p>
        </p:txBody>
      </p:sp>
      <p:sp>
        <p:nvSpPr>
          <p:cNvPr id="35847" name="Text Box 7">
            <a:extLst>
              <a:ext uri="{FF2B5EF4-FFF2-40B4-BE49-F238E27FC236}">
                <a16:creationId xmlns:a16="http://schemas.microsoft.com/office/drawing/2014/main" id="{EE87FD64-2A68-5048-ADB3-50F320AEF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160" y="5379230"/>
            <a:ext cx="407515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>
                <a:solidFill>
                  <a:srgbClr val="0432FF"/>
                </a:solidFill>
              </a:rPr>
              <a:t>Optimized C </a:t>
            </a:r>
            <a:r>
              <a:rPr lang="en-US" altLang="en-US" sz="2000" dirty="0"/>
              <a:t>code (or other language)</a:t>
            </a:r>
          </a:p>
        </p:txBody>
      </p:sp>
      <p:sp>
        <p:nvSpPr>
          <p:cNvPr id="35848" name="Text Box 8">
            <a:extLst>
              <a:ext uri="{FF2B5EF4-FFF2-40B4-BE49-F238E27FC236}">
                <a16:creationId xmlns:a16="http://schemas.microsoft.com/office/drawing/2014/main" id="{BA0138D6-D2E3-5945-B155-488C82516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5" y="609600"/>
            <a:ext cx="6448415" cy="447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/>
              <a:t>written in Objective </a:t>
            </a:r>
            <a:r>
              <a:rPr lang="en-US" altLang="en-US" sz="1800" dirty="0" err="1"/>
              <a:t>Caml</a:t>
            </a:r>
            <a:r>
              <a:rPr lang="en-US" altLang="en-US" sz="1800" dirty="0"/>
              <a:t> [Leroy, 1998], an ML dialect</a:t>
            </a:r>
          </a:p>
        </p:txBody>
      </p:sp>
      <p:sp>
        <p:nvSpPr>
          <p:cNvPr id="35849" name="Line 9">
            <a:extLst>
              <a:ext uri="{FF2B5EF4-FFF2-40B4-BE49-F238E27FC236}">
                <a16:creationId xmlns:a16="http://schemas.microsoft.com/office/drawing/2014/main" id="{6F06C110-D7B1-CF4A-97BD-ECEF6F05A8B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6987" y="1708310"/>
            <a:ext cx="1386363" cy="55454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35850" name="Freeform 10">
            <a:extLst>
              <a:ext uri="{FF2B5EF4-FFF2-40B4-BE49-F238E27FC236}">
                <a16:creationId xmlns:a16="http://schemas.microsoft.com/office/drawing/2014/main" id="{C2A3DF63-5AC9-A44B-81E8-71ECB25730F4}"/>
              </a:ext>
            </a:extLst>
          </p:cNvPr>
          <p:cNvSpPr>
            <a:spLocks/>
          </p:cNvSpPr>
          <p:nvPr/>
        </p:nvSpPr>
        <p:spPr bwMode="auto">
          <a:xfrm>
            <a:off x="3761078" y="2609446"/>
            <a:ext cx="2842045" cy="2703408"/>
          </a:xfrm>
          <a:custGeom>
            <a:avLst/>
            <a:gdLst>
              <a:gd name="T0" fmla="*/ 2016 w 2016"/>
              <a:gd name="T1" fmla="*/ 0 h 1920"/>
              <a:gd name="T2" fmla="*/ 1440 w 2016"/>
              <a:gd name="T3" fmla="*/ 240 h 1920"/>
              <a:gd name="T4" fmla="*/ 48 w 2016"/>
              <a:gd name="T5" fmla="*/ 432 h 1920"/>
              <a:gd name="T6" fmla="*/ 1152 w 2016"/>
              <a:gd name="T7" fmla="*/ 960 h 1920"/>
              <a:gd name="T8" fmla="*/ 672 w 2016"/>
              <a:gd name="T9" fmla="*/ 1488 h 1920"/>
              <a:gd name="T10" fmla="*/ 624 w 2016"/>
              <a:gd name="T11" fmla="*/ 1920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16" h="1920">
                <a:moveTo>
                  <a:pt x="2016" y="0"/>
                </a:moveTo>
                <a:cubicBezTo>
                  <a:pt x="1892" y="84"/>
                  <a:pt x="1768" y="168"/>
                  <a:pt x="1440" y="240"/>
                </a:cubicBezTo>
                <a:cubicBezTo>
                  <a:pt x="1112" y="312"/>
                  <a:pt x="95" y="312"/>
                  <a:pt x="48" y="432"/>
                </a:cubicBezTo>
                <a:cubicBezTo>
                  <a:pt x="0" y="551"/>
                  <a:pt x="1048" y="784"/>
                  <a:pt x="1152" y="960"/>
                </a:cubicBezTo>
                <a:cubicBezTo>
                  <a:pt x="1255" y="1135"/>
                  <a:pt x="759" y="1328"/>
                  <a:pt x="672" y="1488"/>
                </a:cubicBezTo>
                <a:cubicBezTo>
                  <a:pt x="584" y="1647"/>
                  <a:pt x="604" y="1783"/>
                  <a:pt x="624" y="192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35851" name="Text Box 11">
            <a:extLst>
              <a:ext uri="{FF2B5EF4-FFF2-40B4-BE49-F238E27FC236}">
                <a16:creationId xmlns:a16="http://schemas.microsoft.com/office/drawing/2014/main" id="{3E0F2181-7ECC-4342-9357-207AEED6D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1967" y="1555233"/>
            <a:ext cx="32092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i="1" dirty="0">
                <a:solidFill>
                  <a:srgbClr val="0432FF"/>
                </a:solidFill>
              </a:rPr>
              <a:t>N</a:t>
            </a:r>
            <a:endParaRPr lang="en-US" altLang="en-US" sz="1600" dirty="0">
              <a:solidFill>
                <a:srgbClr val="0432FF"/>
              </a:solidFill>
            </a:endParaRPr>
          </a:p>
        </p:txBody>
      </p:sp>
      <p:sp>
        <p:nvSpPr>
          <p:cNvPr id="35852" name="Text Box 12">
            <a:extLst>
              <a:ext uri="{FF2B5EF4-FFF2-40B4-BE49-F238E27FC236}">
                <a16:creationId xmlns:a16="http://schemas.microsoft.com/office/drawing/2014/main" id="{621B7C1D-886C-7F46-A227-7366F4225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050" y="3426825"/>
            <a:ext cx="345639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000" dirty="0"/>
              <a:t>powerful enough</a:t>
            </a:r>
          </a:p>
          <a:p>
            <a:pPr algn="ctr"/>
            <a:r>
              <a:rPr lang="en-US" altLang="en-US" sz="2000" dirty="0"/>
              <a:t>to </a:t>
            </a:r>
            <a:r>
              <a:rPr lang="en-US" altLang="en-US" sz="2000" i="1" dirty="0"/>
              <a:t>e.g.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FF0000"/>
                </a:solidFill>
              </a:rPr>
              <a:t>derive real-input FFT</a:t>
            </a:r>
          </a:p>
          <a:p>
            <a:pPr algn="ctr"/>
            <a:r>
              <a:rPr lang="en-US" altLang="en-US" sz="2000" dirty="0">
                <a:solidFill>
                  <a:srgbClr val="FF0000"/>
                </a:solidFill>
              </a:rPr>
              <a:t>from complex FFT</a:t>
            </a:r>
            <a:r>
              <a:rPr lang="en-US" altLang="en-US" sz="2000" dirty="0"/>
              <a:t> algorithm</a:t>
            </a:r>
          </a:p>
          <a:p>
            <a:pPr algn="ctr"/>
            <a:r>
              <a:rPr lang="en-US" altLang="en-US" sz="2000" dirty="0"/>
              <a:t>and even find “</a:t>
            </a:r>
            <a:r>
              <a:rPr lang="en-US" altLang="en-US" sz="2000" dirty="0">
                <a:solidFill>
                  <a:srgbClr val="0432FF"/>
                </a:solidFill>
              </a:rPr>
              <a:t>new</a:t>
            </a:r>
            <a:r>
              <a:rPr lang="en-US" altLang="en-US" sz="2000" dirty="0"/>
              <a:t>”</a:t>
            </a:r>
            <a:r>
              <a:rPr lang="en-US" altLang="en-US" sz="2000" dirty="0">
                <a:solidFill>
                  <a:schemeClr val="accent2"/>
                </a:solidFill>
              </a:rPr>
              <a:t> </a:t>
            </a:r>
            <a:r>
              <a:rPr lang="en-US" altLang="en-US" sz="2000" dirty="0">
                <a:solidFill>
                  <a:srgbClr val="0432FF"/>
                </a:solidFill>
              </a:rPr>
              <a:t>algorithms</a:t>
            </a:r>
          </a:p>
        </p:txBody>
      </p:sp>
      <p:sp>
        <p:nvSpPr>
          <p:cNvPr id="35853" name="Rectangle 13">
            <a:extLst>
              <a:ext uri="{FF2B5EF4-FFF2-40B4-BE49-F238E27FC236}">
                <a16:creationId xmlns:a16="http://schemas.microsoft.com/office/drawing/2014/main" id="{CE7D43FA-7A31-9A44-8867-BC4EC5741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4942" y="1416597"/>
            <a:ext cx="2772727" cy="485227"/>
          </a:xfrm>
          <a:prstGeom prst="rect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35854" name="Text Box 14">
            <a:extLst>
              <a:ext uri="{FF2B5EF4-FFF2-40B4-BE49-F238E27FC236}">
                <a16:creationId xmlns:a16="http://schemas.microsoft.com/office/drawing/2014/main" id="{12B22AB9-2FAF-E14C-8B8C-1B73B6775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4943" y="1431038"/>
            <a:ext cx="261193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/>
              <a:t>Abstract FFT algorithm</a:t>
            </a:r>
          </a:p>
        </p:txBody>
      </p:sp>
      <p:sp>
        <p:nvSpPr>
          <p:cNvPr id="35855" name="Text Box 15">
            <a:extLst>
              <a:ext uri="{FF2B5EF4-FFF2-40B4-BE49-F238E27FC236}">
                <a16:creationId xmlns:a16="http://schemas.microsoft.com/office/drawing/2014/main" id="{58920C7D-E7C3-D442-8133-059DF1F61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34" y="1916265"/>
            <a:ext cx="37229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600" dirty="0"/>
              <a:t>Cooley-Tukey: </a:t>
            </a:r>
            <a:r>
              <a:rPr lang="en-US" altLang="en-US" sz="1600" i="1" dirty="0">
                <a:solidFill>
                  <a:srgbClr val="0432FF"/>
                </a:solidFill>
              </a:rPr>
              <a:t>N</a:t>
            </a:r>
            <a:r>
              <a:rPr lang="en-US" altLang="en-US" sz="1600" dirty="0"/>
              <a:t>=</a:t>
            </a:r>
            <a:r>
              <a:rPr lang="en-US" altLang="en-US" sz="1600" i="1" dirty="0"/>
              <a:t>N</a:t>
            </a:r>
            <a:r>
              <a:rPr lang="en-US" altLang="en-US" sz="1600" baseline="-25000" dirty="0"/>
              <a:t>1</a:t>
            </a:r>
            <a:r>
              <a:rPr lang="en-US" altLang="en-US" sz="1600" i="1" dirty="0"/>
              <a:t>N</a:t>
            </a:r>
            <a:r>
              <a:rPr lang="en-US" altLang="en-US" sz="1600" baseline="-25000" dirty="0"/>
              <a:t>2</a:t>
            </a:r>
            <a:r>
              <a:rPr lang="en-US" altLang="en-US" sz="1600" dirty="0"/>
              <a:t>,</a:t>
            </a:r>
          </a:p>
          <a:p>
            <a:pPr algn="ctr"/>
            <a:r>
              <a:rPr lang="en-US" altLang="en-US" sz="1600" dirty="0"/>
              <a:t>Prime-Factor: </a:t>
            </a:r>
            <a:r>
              <a:rPr lang="en-US" altLang="en-US" sz="1600" dirty="0" err="1"/>
              <a:t>gcd</a:t>
            </a:r>
            <a:r>
              <a:rPr lang="en-US" altLang="en-US" sz="1600" dirty="0"/>
              <a:t>(</a:t>
            </a:r>
            <a:r>
              <a:rPr lang="en-US" altLang="en-US" sz="1600" i="1" dirty="0"/>
              <a:t>N</a:t>
            </a:r>
            <a:r>
              <a:rPr lang="en-US" altLang="en-US" sz="1600" baseline="-25000" dirty="0"/>
              <a:t>1</a:t>
            </a:r>
            <a:r>
              <a:rPr lang="en-US" altLang="en-US" sz="1600" dirty="0"/>
              <a:t>,</a:t>
            </a:r>
            <a:r>
              <a:rPr lang="en-US" altLang="en-US" sz="1600" i="1" dirty="0"/>
              <a:t>N</a:t>
            </a:r>
            <a:r>
              <a:rPr lang="en-US" altLang="en-US" sz="1600" baseline="-25000" dirty="0"/>
              <a:t>2</a:t>
            </a:r>
            <a:r>
              <a:rPr lang="en-US" altLang="en-US" sz="1600" dirty="0"/>
              <a:t>) = 1,</a:t>
            </a:r>
          </a:p>
          <a:p>
            <a:pPr algn="ctr"/>
            <a:r>
              <a:rPr lang="en-US" altLang="en-US" sz="1600" dirty="0"/>
              <a:t>Rader: </a:t>
            </a:r>
            <a:r>
              <a:rPr lang="en-US" altLang="en-US" sz="1600" i="1" dirty="0">
                <a:solidFill>
                  <a:srgbClr val="0432FF"/>
                </a:solidFill>
              </a:rPr>
              <a:t>N</a:t>
            </a:r>
            <a:r>
              <a:rPr lang="en-US" altLang="en-US" sz="1600" dirty="0"/>
              <a:t> prime, …</a:t>
            </a:r>
          </a:p>
        </p:txBody>
      </p:sp>
    </p:spTree>
    <p:extLst>
      <p:ext uri="{BB962C8B-B14F-4D97-AF65-F5344CB8AC3E}">
        <p14:creationId xmlns:p14="http://schemas.microsoft.com/office/powerpoint/2010/main" val="108177402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3E096675-3F5C-7E40-BBA8-BE847C14D1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7350" y="304800"/>
            <a:ext cx="5829300" cy="857250"/>
          </a:xfrm>
        </p:spPr>
        <p:txBody>
          <a:bodyPr/>
          <a:lstStyle/>
          <a:p>
            <a:r>
              <a:rPr lang="en-US" altLang="en-US" dirty="0"/>
              <a:t>FFTW performance</a:t>
            </a:r>
            <a:br>
              <a:rPr lang="en-US" altLang="en-US" dirty="0"/>
            </a:br>
            <a:r>
              <a:rPr lang="en-US" altLang="en-US" sz="1800" dirty="0"/>
              <a:t>double precision, </a:t>
            </a:r>
            <a:r>
              <a:rPr lang="en-US" altLang="en-US" sz="1800" dirty="0">
                <a:solidFill>
                  <a:srgbClr val="0432FF"/>
                </a:solidFill>
              </a:rPr>
              <a:t>most recent benchmarks </a:t>
            </a:r>
            <a:r>
              <a:rPr lang="en-US" altLang="en-US" sz="1800" dirty="0"/>
              <a:t>on </a:t>
            </a:r>
            <a:r>
              <a:rPr lang="en-US" altLang="en-US" sz="1800" dirty="0" err="1"/>
              <a:t>fftw.org</a:t>
            </a:r>
            <a:r>
              <a:rPr lang="en-US" altLang="en-US" sz="1800" dirty="0"/>
              <a:t>  </a:t>
            </a:r>
            <a:endParaRPr lang="en-US" altLang="en-US" dirty="0"/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9B0E268A-B2C3-9E48-8039-F7C968B74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3159" y="1774754"/>
            <a:ext cx="15055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/>
              <a:t>powers of two</a:t>
            </a:r>
          </a:p>
        </p:txBody>
      </p:sp>
      <p:pic>
        <p:nvPicPr>
          <p:cNvPr id="20485" name="Picture 5">
            <a:extLst>
              <a:ext uri="{FF2B5EF4-FFF2-40B4-BE49-F238E27FC236}">
                <a16:creationId xmlns:a16="http://schemas.microsoft.com/office/drawing/2014/main" id="{8F783D03-23F0-314A-BF3F-B1C3EE5C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" y="2051753"/>
            <a:ext cx="4718734" cy="2978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FE89BA43-6BC3-534A-9C69-4D44B7A59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710" y="3034297"/>
            <a:ext cx="4695290" cy="2966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7" name="Text Box 7">
            <a:extLst>
              <a:ext uri="{FF2B5EF4-FFF2-40B4-BE49-F238E27FC236}">
                <a16:creationId xmlns:a16="http://schemas.microsoft.com/office/drawing/2014/main" id="{695ADDB9-7A9C-FE44-9E02-4FE194720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934" y="2757298"/>
            <a:ext cx="19672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dirty="0"/>
              <a:t>non-powers-of-two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FFE1E8-E9F1-334E-9777-A894897B800F}"/>
              </a:ext>
            </a:extLst>
          </p:cNvPr>
          <p:cNvSpPr/>
          <p:nvPr/>
        </p:nvSpPr>
        <p:spPr>
          <a:xfrm>
            <a:off x="4572000" y="1275174"/>
            <a:ext cx="42629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en-US" sz="1800" dirty="0">
                <a:solidFill>
                  <a:srgbClr val="0432FF"/>
                </a:solidFill>
              </a:rPr>
              <a:t>… a 2.8GHz Pentium IV </a:t>
            </a:r>
            <a:r>
              <a:rPr lang="en-US" altLang="en-US" sz="1800" dirty="0"/>
              <a:t>Prescott (2004)</a:t>
            </a:r>
          </a:p>
          <a:p>
            <a:pPr algn="r"/>
            <a:r>
              <a:rPr lang="en-US" sz="1800" dirty="0"/>
              <a:t>Maybe I need to re-run the benchmark?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9B823B-B252-7F41-BFAC-3B7A558413A6}"/>
              </a:ext>
            </a:extLst>
          </p:cNvPr>
          <p:cNvSpPr/>
          <p:nvPr/>
        </p:nvSpPr>
        <p:spPr>
          <a:xfrm>
            <a:off x="138025" y="5993227"/>
            <a:ext cx="52781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1800" dirty="0"/>
              <a:t>(If you don’t hand code or generate SIMD instructions,</a:t>
            </a:r>
          </a:p>
          <a:p>
            <a:pPr algn="ctr"/>
            <a:r>
              <a:rPr lang="en-US" altLang="en-US" sz="1800" dirty="0"/>
              <a:t>you lose … compilers won’t save you for FFTs.)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723344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B1F0E0-61AA-2C4F-90BE-77240A4C7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389503"/>
            <a:ext cx="4701605" cy="3151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DFCAB5-9903-0F4E-BF31-BC6493611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934" y="3151367"/>
            <a:ext cx="4774036" cy="3219563"/>
          </a:xfrm>
          <a:prstGeom prst="rect">
            <a:avLst/>
          </a:prstGeom>
        </p:spPr>
      </p:pic>
      <p:sp>
        <p:nvSpPr>
          <p:cNvPr id="20482" name="Rectangle 2">
            <a:extLst>
              <a:ext uri="{FF2B5EF4-FFF2-40B4-BE49-F238E27FC236}">
                <a16:creationId xmlns:a16="http://schemas.microsoft.com/office/drawing/2014/main" id="{3E096675-3F5C-7E40-BBA8-BE847C14D1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1273" y="502753"/>
            <a:ext cx="6931321" cy="857250"/>
          </a:xfrm>
        </p:spPr>
        <p:txBody>
          <a:bodyPr/>
          <a:lstStyle/>
          <a:p>
            <a:r>
              <a:rPr lang="en-US" altLang="en-US" dirty="0"/>
              <a:t>Updated FFTW performance</a:t>
            </a:r>
            <a:br>
              <a:rPr lang="en-US" altLang="en-US" dirty="0"/>
            </a:br>
            <a:r>
              <a:rPr lang="en-US" altLang="en-US" sz="1800" dirty="0"/>
              <a:t>double precision, </a:t>
            </a:r>
            <a:r>
              <a:rPr lang="en-US" altLang="en-US" sz="1800" dirty="0">
                <a:solidFill>
                  <a:srgbClr val="0432FF"/>
                </a:solidFill>
              </a:rPr>
              <a:t>3GHz Intel Core i5 </a:t>
            </a:r>
            <a:r>
              <a:rPr lang="en-US" altLang="en-US" sz="1800" dirty="0"/>
              <a:t>(2018 Mac mini)</a:t>
            </a:r>
            <a:endParaRPr lang="en-US" altLang="en-US" dirty="0"/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9B0E268A-B2C3-9E48-8039-F7C968B74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1087" y="2133600"/>
            <a:ext cx="15055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/>
              <a:t>powers of two</a:t>
            </a:r>
          </a:p>
        </p:txBody>
      </p:sp>
      <p:sp>
        <p:nvSpPr>
          <p:cNvPr id="20487" name="Text Box 7">
            <a:extLst>
              <a:ext uri="{FF2B5EF4-FFF2-40B4-BE49-F238E27FC236}">
                <a16:creationId xmlns:a16="http://schemas.microsoft.com/office/drawing/2014/main" id="{695ADDB9-7A9C-FE44-9E02-4FE194720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5174" y="2940129"/>
            <a:ext cx="19672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dirty="0"/>
              <a:t>non-powers-of-two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9B823B-B252-7F41-BFAC-3B7A558413A6}"/>
              </a:ext>
            </a:extLst>
          </p:cNvPr>
          <p:cNvSpPr/>
          <p:nvPr/>
        </p:nvSpPr>
        <p:spPr>
          <a:xfrm>
            <a:off x="119070" y="5944022"/>
            <a:ext cx="52781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1800" dirty="0"/>
              <a:t>(If you don’t hand code or generate </a:t>
            </a:r>
            <a:r>
              <a:rPr lang="en-US" altLang="en-US" sz="1800" dirty="0">
                <a:solidFill>
                  <a:srgbClr val="FF0000"/>
                </a:solidFill>
              </a:rPr>
              <a:t>SIMD</a:t>
            </a:r>
            <a:r>
              <a:rPr lang="en-US" altLang="en-US" sz="1800" dirty="0"/>
              <a:t> instructions,</a:t>
            </a:r>
          </a:p>
          <a:p>
            <a:pPr algn="ctr"/>
            <a:r>
              <a:rPr lang="en-US" altLang="en-US" sz="1800" dirty="0">
                <a:solidFill>
                  <a:srgbClr val="FF0000"/>
                </a:solidFill>
              </a:rPr>
              <a:t>you really lose </a:t>
            </a:r>
            <a:r>
              <a:rPr lang="en-US" altLang="en-US" sz="1800" dirty="0"/>
              <a:t>… AVX2 etc. getting really wide.)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626694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3763AEA5-C2B0-464D-AB0D-D995B875BB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altLang="en-US"/>
              <a:t>We’ve Come a Long Way?</a:t>
            </a:r>
          </a:p>
        </p:txBody>
      </p:sp>
      <p:grpSp>
        <p:nvGrpSpPr>
          <p:cNvPr id="59395" name="Group 3">
            <a:extLst>
              <a:ext uri="{FF2B5EF4-FFF2-40B4-BE49-F238E27FC236}">
                <a16:creationId xmlns:a16="http://schemas.microsoft.com/office/drawing/2014/main" id="{E98C375A-188C-1F4B-9D06-895AFB061D75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1600200"/>
            <a:ext cx="8229600" cy="884238"/>
            <a:chOff x="576" y="1152"/>
            <a:chExt cx="4282" cy="557"/>
          </a:xfrm>
        </p:grpSpPr>
        <p:sp>
          <p:nvSpPr>
            <p:cNvPr id="59396" name="Text Box 4">
              <a:extLst>
                <a:ext uri="{FF2B5EF4-FFF2-40B4-BE49-F238E27FC236}">
                  <a16:creationId xmlns:a16="http://schemas.microsoft.com/office/drawing/2014/main" id="{0C3379EF-C9F5-EB4E-891E-729212F289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1152"/>
              <a:ext cx="4138" cy="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/>
                <a:t>In the </a:t>
              </a:r>
              <a:r>
                <a:rPr lang="en-US" altLang="en-US">
                  <a:solidFill>
                    <a:schemeClr val="accent2"/>
                  </a:solidFill>
                </a:rPr>
                <a:t>name of performance</a:t>
              </a:r>
              <a:r>
                <a:rPr lang="en-US" altLang="en-US"/>
                <a:t>, </a:t>
              </a:r>
              <a:r>
                <a:rPr lang="en-US" altLang="en-US">
                  <a:solidFill>
                    <a:srgbClr val="FF0000"/>
                  </a:solidFill>
                </a:rPr>
                <a:t>computers have become</a:t>
              </a:r>
            </a:p>
            <a:p>
              <a:r>
                <a:rPr lang="en-US" altLang="en-US">
                  <a:solidFill>
                    <a:srgbClr val="FF0000"/>
                  </a:solidFill>
                </a:rPr>
                <a:t>                                                     </a:t>
              </a:r>
              <a:r>
                <a:rPr lang="en-US" altLang="en-US" sz="2800">
                  <a:solidFill>
                    <a:srgbClr val="FF0000"/>
                  </a:solidFill>
                </a:rPr>
                <a:t>complex &amp; unpredictable</a:t>
              </a:r>
              <a:r>
                <a:rPr lang="en-US" altLang="en-US"/>
                <a:t>.</a:t>
              </a:r>
            </a:p>
          </p:txBody>
        </p:sp>
        <p:sp>
          <p:nvSpPr>
            <p:cNvPr id="59397" name="Text Box 5">
              <a:extLst>
                <a:ext uri="{FF2B5EF4-FFF2-40B4-BE49-F238E27FC236}">
                  <a16:creationId xmlns:a16="http://schemas.microsoft.com/office/drawing/2014/main" id="{8CCA2843-210F-334E-BB84-37AABF9D16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1152"/>
              <a:ext cx="1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•</a:t>
              </a:r>
            </a:p>
          </p:txBody>
        </p:sp>
      </p:grpSp>
      <p:grpSp>
        <p:nvGrpSpPr>
          <p:cNvPr id="59398" name="Group 6">
            <a:extLst>
              <a:ext uri="{FF2B5EF4-FFF2-40B4-BE49-F238E27FC236}">
                <a16:creationId xmlns:a16="http://schemas.microsoft.com/office/drawing/2014/main" id="{A70635DC-941C-C749-9F1D-022F0F118C1A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590800"/>
            <a:ext cx="7620000" cy="822325"/>
            <a:chOff x="576" y="1872"/>
            <a:chExt cx="4800" cy="518"/>
          </a:xfrm>
        </p:grpSpPr>
        <p:sp>
          <p:nvSpPr>
            <p:cNvPr id="59399" name="Text Box 7">
              <a:extLst>
                <a:ext uri="{FF2B5EF4-FFF2-40B4-BE49-F238E27FC236}">
                  <a16:creationId xmlns:a16="http://schemas.microsoft.com/office/drawing/2014/main" id="{1F6CFE74-7546-A544-9EE0-0CD74880D8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1872"/>
              <a:ext cx="4656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>
                  <a:solidFill>
                    <a:schemeClr val="accent2"/>
                  </a:solidFill>
                </a:rPr>
                <a:t>Optimization is hard</a:t>
              </a:r>
              <a:r>
                <a:rPr lang="en-US" altLang="en-US"/>
                <a:t>: </a:t>
              </a:r>
              <a:r>
                <a:rPr lang="en-US" altLang="en-US">
                  <a:solidFill>
                    <a:srgbClr val="FF0000"/>
                  </a:solidFill>
                </a:rPr>
                <a:t>simple heuristics</a:t>
              </a:r>
              <a:r>
                <a:rPr lang="en-US" altLang="en-US"/>
                <a:t> (</a:t>
              </a:r>
              <a:r>
                <a:rPr lang="en-US" altLang="en-US" i="1"/>
                <a:t>e.g. </a:t>
              </a:r>
              <a:r>
                <a:rPr lang="en-US" altLang="en-US"/>
                <a:t>fewest flops)</a:t>
              </a:r>
            </a:p>
            <a:p>
              <a:r>
                <a:rPr lang="en-US" altLang="en-US"/>
                <a:t>                                   </a:t>
              </a:r>
              <a:r>
                <a:rPr lang="en-US" altLang="en-US">
                  <a:solidFill>
                    <a:srgbClr val="FF0000"/>
                  </a:solidFill>
                </a:rPr>
                <a:t>no longer work</a:t>
              </a:r>
              <a:r>
                <a:rPr lang="en-US" altLang="en-US"/>
                <a:t>.</a:t>
              </a:r>
            </a:p>
          </p:txBody>
        </p:sp>
        <p:sp>
          <p:nvSpPr>
            <p:cNvPr id="59400" name="Text Box 8">
              <a:extLst>
                <a:ext uri="{FF2B5EF4-FFF2-40B4-BE49-F238E27FC236}">
                  <a16:creationId xmlns:a16="http://schemas.microsoft.com/office/drawing/2014/main" id="{7149F942-E1BE-6646-A90E-A9A40572A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1872"/>
              <a:ext cx="1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•</a:t>
              </a:r>
            </a:p>
          </p:txBody>
        </p:sp>
      </p:grpSp>
      <p:grpSp>
        <p:nvGrpSpPr>
          <p:cNvPr id="59401" name="Group 9">
            <a:extLst>
              <a:ext uri="{FF2B5EF4-FFF2-40B4-BE49-F238E27FC236}">
                <a16:creationId xmlns:a16="http://schemas.microsoft.com/office/drawing/2014/main" id="{6B1F06C1-5B58-8C45-9D5F-58654D370F16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733800"/>
            <a:ext cx="7391400" cy="2590800"/>
            <a:chOff x="480" y="2496"/>
            <a:chExt cx="4656" cy="1632"/>
          </a:xfrm>
        </p:grpSpPr>
        <p:sp>
          <p:nvSpPr>
            <p:cNvPr id="59402" name="Text Box 10">
              <a:extLst>
                <a:ext uri="{FF2B5EF4-FFF2-40B4-BE49-F238E27FC236}">
                  <a16:creationId xmlns:a16="http://schemas.microsoft.com/office/drawing/2014/main" id="{C5E53F4C-EBDA-F44B-9550-FDDEEE5FD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2636"/>
              <a:ext cx="430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One solution is to </a:t>
              </a:r>
              <a:r>
                <a:rPr lang="en-US" altLang="en-US">
                  <a:solidFill>
                    <a:schemeClr val="accent2"/>
                  </a:solidFill>
                </a:rPr>
                <a:t>avoid the details</a:t>
              </a:r>
              <a:r>
                <a:rPr lang="en-US" altLang="en-US"/>
                <a:t>, not embrace them:</a:t>
              </a:r>
            </a:p>
          </p:txBody>
        </p:sp>
        <p:sp>
          <p:nvSpPr>
            <p:cNvPr id="59403" name="Text Box 11">
              <a:extLst>
                <a:ext uri="{FF2B5EF4-FFF2-40B4-BE49-F238E27FC236}">
                  <a16:creationId xmlns:a16="http://schemas.microsoft.com/office/drawing/2014/main" id="{E3B13623-FB1D-8845-A268-00C85FA84B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2914"/>
              <a:ext cx="3817" cy="10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(Recursive) </a:t>
              </a:r>
              <a:r>
                <a:rPr lang="en-US" altLang="en-US">
                  <a:solidFill>
                    <a:srgbClr val="FF0000"/>
                  </a:solidFill>
                </a:rPr>
                <a:t>composition of simple modules</a:t>
              </a:r>
              <a:endParaRPr lang="en-US" altLang="en-US"/>
            </a:p>
            <a:p>
              <a:r>
                <a:rPr lang="en-US" altLang="en-US"/>
                <a:t>	+ </a:t>
              </a:r>
              <a:r>
                <a:rPr lang="en-US" altLang="en-US">
                  <a:solidFill>
                    <a:schemeClr val="accent2"/>
                  </a:solidFill>
                </a:rPr>
                <a:t>feedback</a:t>
              </a:r>
              <a:r>
                <a:rPr lang="en-US" altLang="en-US"/>
                <a:t> (self-optimization)</a:t>
              </a:r>
            </a:p>
            <a:p>
              <a:pPr>
                <a:lnSpc>
                  <a:spcPct val="140000"/>
                </a:lnSpc>
              </a:pPr>
              <a:r>
                <a:rPr lang="en-US" altLang="en-US">
                  <a:solidFill>
                    <a:srgbClr val="FF0000"/>
                  </a:solidFill>
                </a:rPr>
                <a:t>High-level languages</a:t>
              </a:r>
              <a:r>
                <a:rPr lang="en-US" altLang="en-US"/>
                <a:t> (not C) &amp; </a:t>
              </a:r>
              <a:r>
                <a:rPr lang="en-US" altLang="en-US">
                  <a:solidFill>
                    <a:srgbClr val="FF0000"/>
                  </a:solidFill>
                </a:rPr>
                <a:t>code generation</a:t>
              </a:r>
              <a:endParaRPr lang="en-US" altLang="en-US"/>
            </a:p>
            <a:p>
              <a:r>
                <a:rPr lang="en-US" altLang="en-US"/>
                <a:t>   are a powerful tool for high performance.</a:t>
              </a:r>
            </a:p>
          </p:txBody>
        </p:sp>
        <p:sp>
          <p:nvSpPr>
            <p:cNvPr id="59404" name="Text Box 12">
              <a:extLst>
                <a:ext uri="{FF2B5EF4-FFF2-40B4-BE49-F238E27FC236}">
                  <a16:creationId xmlns:a16="http://schemas.microsoft.com/office/drawing/2014/main" id="{5B201ED2-6CD7-0940-82BE-7A3F9C3F91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636"/>
              <a:ext cx="1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•</a:t>
              </a:r>
            </a:p>
          </p:txBody>
        </p:sp>
        <p:sp>
          <p:nvSpPr>
            <p:cNvPr id="59405" name="Rectangle 13">
              <a:extLst>
                <a:ext uri="{FF2B5EF4-FFF2-40B4-BE49-F238E27FC236}">
                  <a16:creationId xmlns:a16="http://schemas.microsoft.com/office/drawing/2014/main" id="{E09DA11C-D319-9446-B190-BBE861162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496"/>
              <a:ext cx="4656" cy="1632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103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F6244-B073-664D-A3E4-C98880D3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3" y="528697"/>
            <a:ext cx="7886700" cy="736809"/>
          </a:xfrm>
        </p:spPr>
        <p:txBody>
          <a:bodyPr/>
          <a:lstStyle/>
          <a:p>
            <a:r>
              <a:rPr lang="en-US" dirty="0"/>
              <a:t>A closing suggestion</a:t>
            </a:r>
            <a:br>
              <a:rPr lang="en-US" dirty="0"/>
            </a:br>
            <a:r>
              <a:rPr lang="en-US" dirty="0"/>
              <a:t>for numerical software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35FF4-9FE6-1943-948A-590D1D88432F}"/>
              </a:ext>
            </a:extLst>
          </p:cNvPr>
          <p:cNvSpPr txBox="1"/>
          <p:nvPr/>
        </p:nvSpPr>
        <p:spPr>
          <a:xfrm>
            <a:off x="1499076" y="1905000"/>
            <a:ext cx="65340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• Performance </a:t>
            </a:r>
            <a:r>
              <a:rPr lang="en-US" sz="3000" dirty="0">
                <a:solidFill>
                  <a:srgbClr val="0432FF"/>
                </a:solidFill>
              </a:rPr>
              <a:t>gets people’s attention</a:t>
            </a:r>
            <a:r>
              <a:rPr lang="en-US" sz="3000" dirty="0"/>
              <a:t>.</a:t>
            </a:r>
          </a:p>
          <a:p>
            <a:r>
              <a:rPr lang="en-US" sz="3000" dirty="0"/>
              <a:t>	</a:t>
            </a:r>
            <a:r>
              <a:rPr lang="en-US" dirty="0"/>
              <a:t>… they don’t take you seriously without it.</a:t>
            </a:r>
          </a:p>
          <a:p>
            <a:r>
              <a:rPr lang="en-US" dirty="0"/>
              <a:t>	… the “last factor of 2” is </a:t>
            </a:r>
            <a:r>
              <a:rPr lang="en-US" i="1" dirty="0"/>
              <a:t>really</a:t>
            </a:r>
            <a:r>
              <a:rPr lang="en-US" dirty="0"/>
              <a:t> hard to get,</a:t>
            </a:r>
          </a:p>
          <a:p>
            <a:r>
              <a:rPr lang="en-US" dirty="0"/>
              <a:t>		&amp; not worth it for most problems.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EBC8AA-0BA1-0A49-B7E9-A4A88B640624}"/>
              </a:ext>
            </a:extLst>
          </p:cNvPr>
          <p:cNvSpPr txBox="1"/>
          <p:nvPr/>
        </p:nvSpPr>
        <p:spPr>
          <a:xfrm>
            <a:off x="1499076" y="3905191"/>
            <a:ext cx="70285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• </a:t>
            </a:r>
            <a:r>
              <a:rPr lang="en-US" sz="3000" dirty="0">
                <a:solidFill>
                  <a:srgbClr val="FF0000"/>
                </a:solidFill>
              </a:rPr>
              <a:t>Usability</a:t>
            </a:r>
            <a:r>
              <a:rPr lang="en-US" sz="3000" dirty="0"/>
              <a:t> &amp; generality </a:t>
            </a:r>
            <a:r>
              <a:rPr lang="en-US" sz="3000" i="1" dirty="0">
                <a:solidFill>
                  <a:srgbClr val="FF0000"/>
                </a:solidFill>
              </a:rPr>
              <a:t>keeps</a:t>
            </a:r>
            <a:r>
              <a:rPr lang="en-US" sz="3000" dirty="0"/>
              <a:t> the attention.</a:t>
            </a:r>
          </a:p>
          <a:p>
            <a:endParaRPr lang="en-US" sz="3000" dirty="0"/>
          </a:p>
          <a:p>
            <a:r>
              <a:rPr lang="en-US" dirty="0"/>
              <a:t>FFTW was the first widely available FFT library that supported arbitrary (even prime) sizes, arbitrary dimensions, strides, real/complex data, DCTs/DSTs, &amp; parallelism … </a:t>
            </a:r>
            <a:r>
              <a:rPr lang="en-US" dirty="0">
                <a:solidFill>
                  <a:srgbClr val="0432FF"/>
                </a:solidFill>
              </a:rPr>
              <a:t>without</a:t>
            </a:r>
            <a:r>
              <a:rPr lang="en-US" dirty="0"/>
              <a:t> that, it would have just been a </a:t>
            </a:r>
            <a:r>
              <a:rPr lang="en-US" dirty="0">
                <a:solidFill>
                  <a:srgbClr val="0432FF"/>
                </a:solidFill>
              </a:rPr>
              <a:t>hack for benchmark bragging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5195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AAA4D5-9595-AF4D-8F2F-70CAFD7D9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60" y="3095625"/>
            <a:ext cx="3317761" cy="3133725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4F40B8CE-2F9A-4A46-A2F6-76ECE2F9AB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305800" cy="1143000"/>
          </a:xfrm>
        </p:spPr>
        <p:txBody>
          <a:bodyPr/>
          <a:lstStyle/>
          <a:p>
            <a:r>
              <a:rPr lang="en-US" altLang="en-US"/>
              <a:t>Gauss’ fast Fourier transform (FFT)</a:t>
            </a:r>
          </a:p>
        </p:txBody>
      </p:sp>
      <p:graphicFrame>
        <p:nvGraphicFramePr>
          <p:cNvPr id="4099" name="Object 3">
            <a:extLst>
              <a:ext uri="{FF2B5EF4-FFF2-40B4-BE49-F238E27FC236}">
                <a16:creationId xmlns:a16="http://schemas.microsoft.com/office/drawing/2014/main" id="{271A201A-ECF3-724E-AED8-4B55455A28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03713" y="1143000"/>
          <a:ext cx="2686050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36" name="Equation" r:id="rId4" imgW="8686800" imgH="3543300" progId="Equation.3">
                  <p:embed/>
                </p:oleObj>
              </mc:Choice>
              <mc:Fallback>
                <p:oleObj name="Equation" r:id="rId4" imgW="8686800" imgH="3543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3713" y="1143000"/>
                        <a:ext cx="2686050" cy="1096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0" name="Text Box 4">
            <a:extLst>
              <a:ext uri="{FF2B5EF4-FFF2-40B4-BE49-F238E27FC236}">
                <a16:creationId xmlns:a16="http://schemas.microsoft.com/office/drawing/2014/main" id="{7AE359DB-9459-FF4D-8409-1BDBBA9AF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000" y="1436688"/>
            <a:ext cx="31543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>
                <a:solidFill>
                  <a:srgbClr val="FF0000"/>
                </a:solidFill>
              </a:rPr>
              <a:t>how do we compute:</a:t>
            </a: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41E955E9-0A40-A543-8BC3-20E26BBAE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000" y="1279525"/>
            <a:ext cx="431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40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102" name="Text Box 6">
            <a:extLst>
              <a:ext uri="{FF2B5EF4-FFF2-40B4-BE49-F238E27FC236}">
                <a16:creationId xmlns:a16="http://schemas.microsoft.com/office/drawing/2014/main" id="{12BCEFEA-FCE1-6845-B58C-71F2C1B07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2438400"/>
            <a:ext cx="6557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— not directly: O(</a:t>
            </a:r>
            <a:r>
              <a:rPr lang="en-US" altLang="en-US" i="1"/>
              <a:t>n</a:t>
            </a:r>
            <a:r>
              <a:rPr lang="en-US" altLang="en-US" baseline="30000"/>
              <a:t>2</a:t>
            </a:r>
            <a:r>
              <a:rPr lang="en-US" altLang="en-US"/>
              <a:t>) operations … for Gauss, </a:t>
            </a:r>
            <a:r>
              <a:rPr lang="en-US" altLang="en-US" i="1"/>
              <a:t>n</a:t>
            </a:r>
            <a:r>
              <a:rPr lang="en-US" altLang="en-US"/>
              <a:t>=12</a:t>
            </a:r>
          </a:p>
        </p:txBody>
      </p:sp>
      <p:sp>
        <p:nvSpPr>
          <p:cNvPr id="4109" name="Rectangle 13">
            <a:extLst>
              <a:ext uri="{FF2B5EF4-FFF2-40B4-BE49-F238E27FC236}">
                <a16:creationId xmlns:a16="http://schemas.microsoft.com/office/drawing/2014/main" id="{E323BA5B-28C9-3545-8651-A1D50F08C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351463"/>
            <a:ext cx="228600" cy="2286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0" name="Rectangle 14">
            <a:extLst>
              <a:ext uri="{FF2B5EF4-FFF2-40B4-BE49-F238E27FC236}">
                <a16:creationId xmlns:a16="http://schemas.microsoft.com/office/drawing/2014/main" id="{734AF8C6-8CE9-5640-9D44-A29CCDD36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5029200"/>
            <a:ext cx="228600" cy="2286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1" name="Rectangle 15">
            <a:extLst>
              <a:ext uri="{FF2B5EF4-FFF2-40B4-BE49-F238E27FC236}">
                <a16:creationId xmlns:a16="http://schemas.microsoft.com/office/drawing/2014/main" id="{42E32AC5-531C-1742-9B46-F0650671E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2176" y="3443288"/>
            <a:ext cx="228600" cy="2286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2" name="Rectangle 16">
            <a:extLst>
              <a:ext uri="{FF2B5EF4-FFF2-40B4-BE49-F238E27FC236}">
                <a16:creationId xmlns:a16="http://schemas.microsoft.com/office/drawing/2014/main" id="{EDFA42C2-9FAD-0141-BE70-6CF3A5BC3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953" y="3887786"/>
            <a:ext cx="228600" cy="2286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3" name="Text Box 17">
            <a:extLst>
              <a:ext uri="{FF2B5EF4-FFF2-40B4-BE49-F238E27FC236}">
                <a16:creationId xmlns:a16="http://schemas.microsoft.com/office/drawing/2014/main" id="{570DB5D0-8365-4044-AE79-280B6FBE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200400"/>
            <a:ext cx="4800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</a:rPr>
              <a:t>Gauss’ insight:</a:t>
            </a:r>
            <a:r>
              <a:rPr lang="en-US" altLang="en-US"/>
              <a:t> “</a:t>
            </a:r>
            <a:r>
              <a:rPr lang="en-US" altLang="en-US" i="1"/>
              <a:t>Distribuamus hanc periodum primo in tres periodos quaternorum terminorum.</a:t>
            </a:r>
            <a:r>
              <a:rPr lang="en-US" altLang="en-US"/>
              <a:t>”</a:t>
            </a:r>
            <a:endParaRPr lang="en-US" altLang="en-US" i="1"/>
          </a:p>
        </p:txBody>
      </p:sp>
      <p:sp>
        <p:nvSpPr>
          <p:cNvPr id="4114" name="Text Box 18">
            <a:extLst>
              <a:ext uri="{FF2B5EF4-FFF2-40B4-BE49-F238E27FC236}">
                <a16:creationId xmlns:a16="http://schemas.microsoft.com/office/drawing/2014/main" id="{EA71EE1B-5FD4-F449-B124-406CB84F3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525" y="4587875"/>
            <a:ext cx="48069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= We first distribute this period</a:t>
            </a:r>
          </a:p>
          <a:p>
            <a:r>
              <a:rPr lang="en-US" altLang="en-US"/>
              <a:t>   [</a:t>
            </a:r>
            <a:r>
              <a:rPr lang="en-US" altLang="en-US" i="1"/>
              <a:t>n=</a:t>
            </a:r>
            <a:r>
              <a:rPr lang="en-US" altLang="en-US"/>
              <a:t>12] into 3 periods of length 4 …</a:t>
            </a: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0DA991F3-9946-E04A-8B34-A46B487EE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0900" y="5684838"/>
            <a:ext cx="34925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FF0000"/>
                </a:solidFill>
              </a:rPr>
              <a:t>Divide and conquer.</a:t>
            </a:r>
          </a:p>
          <a:p>
            <a:pPr algn="ctr"/>
            <a:r>
              <a:rPr lang="en-US" altLang="en-US" sz="3200"/>
              <a:t>(any composite </a:t>
            </a:r>
            <a:r>
              <a:rPr lang="en-US" altLang="en-US" sz="3200" i="1"/>
              <a:t>n</a:t>
            </a:r>
            <a:r>
              <a:rPr lang="en-US" altLang="en-US" sz="3200"/>
              <a:t>)</a:t>
            </a:r>
            <a:endParaRPr lang="en-US" altLang="en-US" sz="320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2CF675-FB22-734E-8C34-A5816330515B}"/>
              </a:ext>
            </a:extLst>
          </p:cNvPr>
          <p:cNvSpPr/>
          <p:nvPr/>
        </p:nvSpPr>
        <p:spPr bwMode="auto">
          <a:xfrm>
            <a:off x="814388" y="2914650"/>
            <a:ext cx="2371725" cy="2143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5B17A25-14B1-8643-905A-470C65FDD2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0"/>
            <a:ext cx="7772400" cy="1143000"/>
          </a:xfrm>
        </p:spPr>
        <p:txBody>
          <a:bodyPr/>
          <a:lstStyle/>
          <a:p>
            <a:r>
              <a:rPr lang="en-US" altLang="en-US"/>
              <a:t>But how fast was it?</a:t>
            </a:r>
          </a:p>
        </p:txBody>
      </p:sp>
      <p:sp>
        <p:nvSpPr>
          <p:cNvPr id="5123" name="Text Box 3">
            <a:extLst>
              <a:ext uri="{FF2B5EF4-FFF2-40B4-BE49-F238E27FC236}">
                <a16:creationId xmlns:a16="http://schemas.microsoft.com/office/drawing/2014/main" id="{71E866A9-588F-1246-B0CE-4E118445D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81200"/>
            <a:ext cx="828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1"/>
              <a:t>“illam vero methodum calculi mechanici taedium magis minuere”</a:t>
            </a:r>
            <a:endParaRPr lang="en-US" altLang="en-US"/>
          </a:p>
        </p:txBody>
      </p:sp>
      <p:sp>
        <p:nvSpPr>
          <p:cNvPr id="5124" name="Text Box 4">
            <a:extLst>
              <a:ext uri="{FF2B5EF4-FFF2-40B4-BE49-F238E27FC236}">
                <a16:creationId xmlns:a16="http://schemas.microsoft.com/office/drawing/2014/main" id="{6CDA9A04-3D14-4A46-A393-185396717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559050"/>
            <a:ext cx="602773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>
                <a:solidFill>
                  <a:srgbClr val="0000FF"/>
                </a:solidFill>
              </a:rPr>
              <a:t>= “truly, this method greatly reduces</a:t>
            </a:r>
          </a:p>
          <a:p>
            <a:r>
              <a:rPr lang="en-US" altLang="en-US" sz="2800">
                <a:solidFill>
                  <a:srgbClr val="0000FF"/>
                </a:solidFill>
              </a:rPr>
              <a:t>     the tedium of mechanical calculation”</a:t>
            </a:r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977D427C-26B3-1448-AF9F-EDA38EDC5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510088"/>
            <a:ext cx="71453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(For Gauss, being less boring was good enough.)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2930B58-E3E2-EB40-8E25-D75D9826EA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92075"/>
            <a:ext cx="7772400" cy="1143000"/>
          </a:xfrm>
        </p:spPr>
        <p:txBody>
          <a:bodyPr/>
          <a:lstStyle/>
          <a:p>
            <a:r>
              <a:rPr lang="en-US" altLang="en-US" sz="3200"/>
              <a:t>two (of many) re-inventors:</a:t>
            </a:r>
            <a:br>
              <a:rPr lang="en-US" altLang="en-US"/>
            </a:br>
            <a:r>
              <a:rPr lang="en-US" altLang="en-US"/>
              <a:t>Danielson and Lanczos (1942)</a:t>
            </a: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EFB16D83-9C20-0640-8342-D2EA06362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1525" y="1265238"/>
            <a:ext cx="4892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[ </a:t>
            </a:r>
            <a:r>
              <a:rPr lang="en-US" altLang="en-US" sz="2000" i="1"/>
              <a:t>J. Franklin Inst.</a:t>
            </a:r>
            <a:r>
              <a:rPr lang="en-US" altLang="en-US" sz="2000"/>
              <a:t> </a:t>
            </a:r>
            <a:r>
              <a:rPr lang="en-US" altLang="en-US" sz="2000" b="1"/>
              <a:t>233</a:t>
            </a:r>
            <a:r>
              <a:rPr lang="en-US" altLang="en-US" sz="2000"/>
              <a:t>, 365–380 and 435–452]</a:t>
            </a:r>
          </a:p>
        </p:txBody>
      </p:sp>
      <p:sp>
        <p:nvSpPr>
          <p:cNvPr id="6148" name="Text Box 4">
            <a:extLst>
              <a:ext uri="{FF2B5EF4-FFF2-40B4-BE49-F238E27FC236}">
                <a16:creationId xmlns:a16="http://schemas.microsoft.com/office/drawing/2014/main" id="{B3D1F61A-F188-394B-B88C-CED9D255F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752600"/>
            <a:ext cx="8304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Given Fourier transform of density (X-ray scattering) find density:</a:t>
            </a:r>
          </a:p>
        </p:txBody>
      </p:sp>
      <p:sp>
        <p:nvSpPr>
          <p:cNvPr id="6149" name="Text Box 5">
            <a:extLst>
              <a:ext uri="{FF2B5EF4-FFF2-40B4-BE49-F238E27FC236}">
                <a16:creationId xmlns:a16="http://schemas.microsoft.com/office/drawing/2014/main" id="{853CE28D-C052-D749-BFCD-1D8E275B2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2286000"/>
            <a:ext cx="90249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discrete sine transform (DST-1) =</a:t>
            </a:r>
            <a:r>
              <a:rPr lang="en-US" altLang="en-US" sz="2800">
                <a:solidFill>
                  <a:srgbClr val="0000FF"/>
                </a:solidFill>
              </a:rPr>
              <a:t> DFT of real, odd-symmetry</a:t>
            </a:r>
          </a:p>
        </p:txBody>
      </p:sp>
      <p:sp>
        <p:nvSpPr>
          <p:cNvPr id="6151" name="Text Box 7">
            <a:extLst>
              <a:ext uri="{FF2B5EF4-FFF2-40B4-BE49-F238E27FC236}">
                <a16:creationId xmlns:a16="http://schemas.microsoft.com/office/drawing/2014/main" id="{D681D97B-22FB-4045-A167-017AB72D7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875088"/>
            <a:ext cx="19002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sample</a:t>
            </a:r>
          </a:p>
          <a:p>
            <a:r>
              <a:rPr lang="en-US" altLang="en-US"/>
              <a:t>  the spectrum</a:t>
            </a:r>
          </a:p>
          <a:p>
            <a:r>
              <a:rPr lang="en-US" altLang="en-US"/>
              <a:t>    at </a:t>
            </a:r>
            <a:r>
              <a:rPr lang="en-US" altLang="en-US" i="1"/>
              <a:t>n</a:t>
            </a:r>
            <a:r>
              <a:rPr lang="en-US" altLang="en-US"/>
              <a:t> points:</a:t>
            </a:r>
          </a:p>
        </p:txBody>
      </p:sp>
      <p:sp>
        <p:nvSpPr>
          <p:cNvPr id="6155" name="Text Box 11">
            <a:extLst>
              <a:ext uri="{FF2B5EF4-FFF2-40B4-BE49-F238E27FC236}">
                <a16:creationId xmlns:a16="http://schemas.microsoft.com/office/drawing/2014/main" id="{165E6E07-224C-3740-8831-29E0FEE69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725" y="5791200"/>
            <a:ext cx="88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radius </a:t>
            </a:r>
            <a:r>
              <a:rPr lang="en-US" altLang="en-US" sz="1800" i="1"/>
              <a:t>r</a:t>
            </a:r>
            <a:endParaRPr lang="en-US" altLang="en-US" sz="1800"/>
          </a:p>
        </p:txBody>
      </p:sp>
      <p:sp>
        <p:nvSpPr>
          <p:cNvPr id="6170" name="Text Box 26">
            <a:extLst>
              <a:ext uri="{FF2B5EF4-FFF2-40B4-BE49-F238E27FC236}">
                <a16:creationId xmlns:a16="http://schemas.microsoft.com/office/drawing/2014/main" id="{E55EEA1A-656B-0842-9537-C12D81EBE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6096000"/>
            <a:ext cx="6488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1"/>
              <a:t>…double sampling until density (DFT) converges…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0C96C4-C5DD-6C44-A68D-F83911EEC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8" y="3100388"/>
            <a:ext cx="6951087" cy="26716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8D6EA596-151A-BC47-A590-F566D747D9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92075"/>
            <a:ext cx="7772400" cy="1143000"/>
          </a:xfrm>
        </p:spPr>
        <p:txBody>
          <a:bodyPr/>
          <a:lstStyle/>
          <a:p>
            <a:r>
              <a:rPr lang="en-US" altLang="en-US" sz="3200"/>
              <a:t>Gauss’ FFT </a:t>
            </a:r>
            <a:r>
              <a:rPr lang="en-US" altLang="en-US" sz="3200" i="1"/>
              <a:t>in reverse</a:t>
            </a:r>
            <a:r>
              <a:rPr lang="en-US" altLang="en-US" sz="3200"/>
              <a:t>:</a:t>
            </a:r>
            <a:br>
              <a:rPr lang="en-US" altLang="en-US"/>
            </a:br>
            <a:r>
              <a:rPr lang="en-US" altLang="en-US"/>
              <a:t>Danielson and Lanczos (1942)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9B0C0E75-CB1F-154D-9BB7-3D4BE44AC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1525" y="1265238"/>
            <a:ext cx="4892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[ </a:t>
            </a:r>
            <a:r>
              <a:rPr lang="en-US" altLang="en-US" sz="2000" i="1"/>
              <a:t>J. Franklin Inst.</a:t>
            </a:r>
            <a:r>
              <a:rPr lang="en-US" altLang="en-US" sz="2000"/>
              <a:t> </a:t>
            </a:r>
            <a:r>
              <a:rPr lang="en-US" altLang="en-US" sz="2000" b="1"/>
              <a:t>233</a:t>
            </a:r>
            <a:r>
              <a:rPr lang="en-US" altLang="en-US" sz="2000"/>
              <a:t>, 365–380 and 435–452]</a:t>
            </a:r>
          </a:p>
        </p:txBody>
      </p:sp>
      <p:sp>
        <p:nvSpPr>
          <p:cNvPr id="7194" name="Text Box 26">
            <a:extLst>
              <a:ext uri="{FF2B5EF4-FFF2-40B4-BE49-F238E27FC236}">
                <a16:creationId xmlns:a16="http://schemas.microsoft.com/office/drawing/2014/main" id="{2E2DB185-736F-B543-93AB-A99466F70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724400"/>
            <a:ext cx="5943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“By a certain transformation process, it is possible to double the number of ordinates with only slightly more than double the labor.” </a:t>
            </a:r>
          </a:p>
        </p:txBody>
      </p:sp>
      <p:sp>
        <p:nvSpPr>
          <p:cNvPr id="7195" name="Text Box 27">
            <a:extLst>
              <a:ext uri="{FF2B5EF4-FFF2-40B4-BE49-F238E27FC236}">
                <a16:creationId xmlns:a16="http://schemas.microsoft.com/office/drawing/2014/main" id="{8E50F8F4-A3B8-2F4E-BE18-A8DA0470C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4325" y="4830763"/>
            <a:ext cx="199231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800" i="1"/>
              <a:t>from</a:t>
            </a:r>
            <a:endParaRPr lang="en-US" altLang="en-US" sz="2800"/>
          </a:p>
          <a:p>
            <a:pPr algn="ctr"/>
            <a:r>
              <a:rPr lang="en-US" altLang="en-US" sz="2800">
                <a:solidFill>
                  <a:srgbClr val="FF0000"/>
                </a:solidFill>
              </a:rPr>
              <a:t>O(</a:t>
            </a:r>
            <a:r>
              <a:rPr lang="en-US" altLang="en-US" sz="2800" i="1">
                <a:solidFill>
                  <a:srgbClr val="FF0000"/>
                </a:solidFill>
              </a:rPr>
              <a:t>n</a:t>
            </a:r>
            <a:r>
              <a:rPr lang="en-US" altLang="en-US" sz="2800" baseline="30000">
                <a:solidFill>
                  <a:srgbClr val="FF0000"/>
                </a:solidFill>
              </a:rPr>
              <a:t>2</a:t>
            </a:r>
            <a:r>
              <a:rPr lang="en-US" altLang="en-US" sz="2800">
                <a:solidFill>
                  <a:srgbClr val="FF0000"/>
                </a:solidFill>
              </a:rPr>
              <a:t>) to ???</a:t>
            </a:r>
            <a:r>
              <a:rPr lang="en-US" altLang="en-US" sz="2800"/>
              <a:t> </a:t>
            </a:r>
          </a:p>
        </p:txBody>
      </p:sp>
      <p:sp>
        <p:nvSpPr>
          <p:cNvPr id="7196" name="Text Box 28">
            <a:extLst>
              <a:ext uri="{FF2B5EF4-FFF2-40B4-BE49-F238E27FC236}">
                <a16:creationId xmlns:a16="http://schemas.microsoft.com/office/drawing/2014/main" id="{8218D023-3765-9045-BFD0-FAE60249B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6186488"/>
            <a:ext cx="51514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>
                <a:solidFill>
                  <a:srgbClr val="0000FF"/>
                </a:solidFill>
              </a:rPr>
              <a:t>64-point DST in </a:t>
            </a:r>
            <a:r>
              <a:rPr lang="en-US" altLang="en-US" sz="2800" i="1">
                <a:solidFill>
                  <a:srgbClr val="0000FF"/>
                </a:solidFill>
              </a:rPr>
              <a:t>only 140 minutes!</a:t>
            </a:r>
            <a:endParaRPr lang="en-US" altLang="en-US" sz="2800">
              <a:solidFill>
                <a:srgbClr val="0000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75DFF4-53F3-4B40-AAFC-83A5D1E31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820572"/>
            <a:ext cx="8458200" cy="28517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D4F62BD-05BC-D843-B576-40D75BC843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7010400" cy="1143000"/>
          </a:xfrm>
        </p:spPr>
        <p:txBody>
          <a:bodyPr/>
          <a:lstStyle/>
          <a:p>
            <a:r>
              <a:rPr lang="en-US" altLang="en-US" sz="2800"/>
              <a:t>re-inventing Gauss (for the last time)</a:t>
            </a:r>
            <a:br>
              <a:rPr lang="en-US" altLang="en-US" sz="3200"/>
            </a:br>
            <a:r>
              <a:rPr lang="en-US" altLang="en-US"/>
              <a:t>Cooley and Tukey (1965)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C7628821-6E0E-D24A-8A8F-E5DDE87B7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524000"/>
            <a:ext cx="24186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2"/>
                </a:solidFill>
              </a:rPr>
              <a:t>1d</a:t>
            </a:r>
            <a:r>
              <a:rPr lang="en-US" altLang="en-US" dirty="0"/>
              <a:t> DFT of size </a:t>
            </a:r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dirty="0"/>
              <a:t>:</a:t>
            </a:r>
          </a:p>
        </p:txBody>
      </p:sp>
      <p:grpSp>
        <p:nvGrpSpPr>
          <p:cNvPr id="9220" name="Group 4">
            <a:extLst>
              <a:ext uri="{FF2B5EF4-FFF2-40B4-BE49-F238E27FC236}">
                <a16:creationId xmlns:a16="http://schemas.microsoft.com/office/drawing/2014/main" id="{D81D4359-E7BB-804D-8361-8C814BA845BB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1676400"/>
            <a:ext cx="4800600" cy="228600"/>
            <a:chOff x="2352" y="1056"/>
            <a:chExt cx="3024" cy="144"/>
          </a:xfrm>
        </p:grpSpPr>
        <p:sp>
          <p:nvSpPr>
            <p:cNvPr id="9221" name="Rectangle 5">
              <a:extLst>
                <a:ext uri="{FF2B5EF4-FFF2-40B4-BE49-F238E27FC236}">
                  <a16:creationId xmlns:a16="http://schemas.microsoft.com/office/drawing/2014/main" id="{886B4294-4B72-BD48-ACAA-7D62E0049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2" name="Rectangle 6">
              <a:extLst>
                <a:ext uri="{FF2B5EF4-FFF2-40B4-BE49-F238E27FC236}">
                  <a16:creationId xmlns:a16="http://schemas.microsoft.com/office/drawing/2014/main" id="{A7C490CD-921A-A042-8AC6-365F3C4B9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3" name="Rectangle 7">
              <a:extLst>
                <a:ext uri="{FF2B5EF4-FFF2-40B4-BE49-F238E27FC236}">
                  <a16:creationId xmlns:a16="http://schemas.microsoft.com/office/drawing/2014/main" id="{7378576C-1124-B849-A720-712E25F71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4" name="Rectangle 8">
              <a:extLst>
                <a:ext uri="{FF2B5EF4-FFF2-40B4-BE49-F238E27FC236}">
                  <a16:creationId xmlns:a16="http://schemas.microsoft.com/office/drawing/2014/main" id="{BB48F92D-C096-9E4B-B88B-9F77C2012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5" name="Rectangle 9">
              <a:extLst>
                <a:ext uri="{FF2B5EF4-FFF2-40B4-BE49-F238E27FC236}">
                  <a16:creationId xmlns:a16="http://schemas.microsoft.com/office/drawing/2014/main" id="{C5BB79FE-F594-D146-88D7-82A5C29D1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6" name="Rectangle 10">
              <a:extLst>
                <a:ext uri="{FF2B5EF4-FFF2-40B4-BE49-F238E27FC236}">
                  <a16:creationId xmlns:a16="http://schemas.microsoft.com/office/drawing/2014/main" id="{6531AA71-2301-3945-BA82-3E8E85A4C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7" name="Rectangle 11">
              <a:extLst>
                <a:ext uri="{FF2B5EF4-FFF2-40B4-BE49-F238E27FC236}">
                  <a16:creationId xmlns:a16="http://schemas.microsoft.com/office/drawing/2014/main" id="{46AAE50D-8F18-6740-9135-50C47614C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8" name="Rectangle 12">
              <a:extLst>
                <a:ext uri="{FF2B5EF4-FFF2-40B4-BE49-F238E27FC236}">
                  <a16:creationId xmlns:a16="http://schemas.microsoft.com/office/drawing/2014/main" id="{D8828344-F8A9-5E4C-BBEA-9E48B4978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9" name="Rectangle 13">
              <a:extLst>
                <a:ext uri="{FF2B5EF4-FFF2-40B4-BE49-F238E27FC236}">
                  <a16:creationId xmlns:a16="http://schemas.microsoft.com/office/drawing/2014/main" id="{14690A38-CDCE-2644-AA6A-81884CC96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0" name="Rectangle 14">
              <a:extLst>
                <a:ext uri="{FF2B5EF4-FFF2-40B4-BE49-F238E27FC236}">
                  <a16:creationId xmlns:a16="http://schemas.microsoft.com/office/drawing/2014/main" id="{461510F5-887E-8E41-B4FD-42758E150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1" name="Rectangle 15">
              <a:extLst>
                <a:ext uri="{FF2B5EF4-FFF2-40B4-BE49-F238E27FC236}">
                  <a16:creationId xmlns:a16="http://schemas.microsoft.com/office/drawing/2014/main" id="{E1C62DE6-EDD5-6D47-BEA7-CD5F5783A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2" name="Rectangle 16">
              <a:extLst>
                <a:ext uri="{FF2B5EF4-FFF2-40B4-BE49-F238E27FC236}">
                  <a16:creationId xmlns:a16="http://schemas.microsoft.com/office/drawing/2014/main" id="{0BE49532-B709-E34B-A666-D1B167A15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3" name="Rectangle 17">
              <a:extLst>
                <a:ext uri="{FF2B5EF4-FFF2-40B4-BE49-F238E27FC236}">
                  <a16:creationId xmlns:a16="http://schemas.microsoft.com/office/drawing/2014/main" id="{AE1F727D-C66A-154F-AA3F-3207FFA34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4" name="Rectangle 18">
              <a:extLst>
                <a:ext uri="{FF2B5EF4-FFF2-40B4-BE49-F238E27FC236}">
                  <a16:creationId xmlns:a16="http://schemas.microsoft.com/office/drawing/2014/main" id="{ADCF798D-0B9F-914A-A5EC-266087783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5" name="Rectangle 19">
              <a:extLst>
                <a:ext uri="{FF2B5EF4-FFF2-40B4-BE49-F238E27FC236}">
                  <a16:creationId xmlns:a16="http://schemas.microsoft.com/office/drawing/2014/main" id="{6FF21F4F-1A77-144F-9FD2-C98E2A23A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6" name="Rectangle 20">
              <a:extLst>
                <a:ext uri="{FF2B5EF4-FFF2-40B4-BE49-F238E27FC236}">
                  <a16:creationId xmlns:a16="http://schemas.microsoft.com/office/drawing/2014/main" id="{87F04184-AC84-804C-A0DD-B6F5DCEAD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7" name="Rectangle 21">
              <a:extLst>
                <a:ext uri="{FF2B5EF4-FFF2-40B4-BE49-F238E27FC236}">
                  <a16:creationId xmlns:a16="http://schemas.microsoft.com/office/drawing/2014/main" id="{34BFD8C4-A552-2B4B-B8E8-30B01E6C2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8" name="Rectangle 22">
              <a:extLst>
                <a:ext uri="{FF2B5EF4-FFF2-40B4-BE49-F238E27FC236}">
                  <a16:creationId xmlns:a16="http://schemas.microsoft.com/office/drawing/2014/main" id="{774227E4-CE89-2440-8A0E-7F461098F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9" name="Rectangle 23">
              <a:extLst>
                <a:ext uri="{FF2B5EF4-FFF2-40B4-BE49-F238E27FC236}">
                  <a16:creationId xmlns:a16="http://schemas.microsoft.com/office/drawing/2014/main" id="{A57454E4-6E78-CB49-AFF2-109B00623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0" name="Rectangle 24">
              <a:extLst>
                <a:ext uri="{FF2B5EF4-FFF2-40B4-BE49-F238E27FC236}">
                  <a16:creationId xmlns:a16="http://schemas.microsoft.com/office/drawing/2014/main" id="{314651E9-C042-3144-B212-53F161B31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1" name="Rectangle 25">
              <a:extLst>
                <a:ext uri="{FF2B5EF4-FFF2-40B4-BE49-F238E27FC236}">
                  <a16:creationId xmlns:a16="http://schemas.microsoft.com/office/drawing/2014/main" id="{ABA58003-8639-CD4B-8123-200F6E9A2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242" name="Line 26">
            <a:extLst>
              <a:ext uri="{FF2B5EF4-FFF2-40B4-BE49-F238E27FC236}">
                <a16:creationId xmlns:a16="http://schemas.microsoft.com/office/drawing/2014/main" id="{B6C4BFC7-F199-F64A-9F59-B15824EFDA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1797050"/>
            <a:ext cx="4495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3" name="Text Box 27">
            <a:extLst>
              <a:ext uri="{FF2B5EF4-FFF2-40B4-BE49-F238E27FC236}">
                <a16:creationId xmlns:a16="http://schemas.microsoft.com/office/drawing/2014/main" id="{8FFFEF49-2D21-3741-B3B3-FBB2997D6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2286000"/>
            <a:ext cx="441483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dirty="0"/>
              <a:t>= ~</a:t>
            </a:r>
            <a:r>
              <a:rPr lang="en-US" altLang="en-US" sz="2800" dirty="0">
                <a:solidFill>
                  <a:schemeClr val="accent2"/>
                </a:solidFill>
              </a:rPr>
              <a:t>2d</a:t>
            </a:r>
            <a:r>
              <a:rPr lang="en-US" altLang="en-US" sz="2800" dirty="0"/>
              <a:t> DFT of size </a:t>
            </a:r>
            <a:r>
              <a:rPr lang="en-US" altLang="en-US" sz="2800" i="1" dirty="0">
                <a:solidFill>
                  <a:schemeClr val="accent2"/>
                </a:solidFill>
              </a:rPr>
              <a:t>N</a:t>
            </a:r>
            <a:r>
              <a:rPr lang="en-US" altLang="en-US" sz="2800" i="1" baseline="-25000" dirty="0">
                <a:solidFill>
                  <a:schemeClr val="accent2"/>
                </a:solidFill>
              </a:rPr>
              <a:t>1</a:t>
            </a:r>
            <a:r>
              <a:rPr lang="en-US" altLang="en-US" sz="2800" dirty="0">
                <a:solidFill>
                  <a:schemeClr val="accent2"/>
                </a:solidFill>
              </a:rPr>
              <a:t> </a:t>
            </a:r>
            <a:r>
              <a:rPr lang="en-US" altLang="en-US" dirty="0">
                <a:solidFill>
                  <a:schemeClr val="accent2"/>
                </a:solidFill>
              </a:rPr>
              <a:t>×</a:t>
            </a:r>
            <a:r>
              <a:rPr lang="en-US" altLang="en-US" sz="2800" dirty="0">
                <a:solidFill>
                  <a:schemeClr val="accent2"/>
                </a:solidFill>
              </a:rPr>
              <a:t> </a:t>
            </a:r>
            <a:r>
              <a:rPr lang="en-US" altLang="en-US" sz="2800" i="1" dirty="0">
                <a:solidFill>
                  <a:schemeClr val="accent2"/>
                </a:solidFill>
              </a:rPr>
              <a:t>N</a:t>
            </a:r>
            <a:r>
              <a:rPr lang="en-US" altLang="en-US" sz="2800" i="1" baseline="-25000" dirty="0">
                <a:solidFill>
                  <a:schemeClr val="accent2"/>
                </a:solidFill>
              </a:rPr>
              <a:t>2</a:t>
            </a:r>
            <a:r>
              <a:rPr lang="en-US" altLang="en-US" sz="2800" dirty="0">
                <a:solidFill>
                  <a:schemeClr val="accent2"/>
                </a:solidFill>
              </a:rPr>
              <a:t> </a:t>
            </a:r>
            <a:endParaRPr lang="en-US" altLang="en-US" sz="2800" dirty="0"/>
          </a:p>
          <a:p>
            <a:r>
              <a:rPr lang="en-US" altLang="en-US" sz="2800" dirty="0"/>
              <a:t>      </a:t>
            </a:r>
            <a:r>
              <a:rPr lang="en-US" altLang="en-US" sz="2000" dirty="0"/>
              <a:t>(+ phase rotation by </a:t>
            </a:r>
            <a:r>
              <a:rPr lang="en-US" altLang="en-US" sz="2000" dirty="0">
                <a:solidFill>
                  <a:schemeClr val="accent2"/>
                </a:solidFill>
              </a:rPr>
              <a:t>twiddle factors</a:t>
            </a:r>
            <a:r>
              <a:rPr lang="en-US" altLang="en-US" sz="2000" dirty="0"/>
              <a:t>)</a:t>
            </a:r>
            <a:endParaRPr lang="en-US" altLang="en-US" sz="2800" i="1" dirty="0">
              <a:solidFill>
                <a:schemeClr val="accent2"/>
              </a:solidFill>
            </a:endParaRPr>
          </a:p>
        </p:txBody>
      </p:sp>
      <p:sp>
        <p:nvSpPr>
          <p:cNvPr id="9245" name="Text Box 29">
            <a:extLst>
              <a:ext uri="{FF2B5EF4-FFF2-40B4-BE49-F238E27FC236}">
                <a16:creationId xmlns:a16="http://schemas.microsoft.com/office/drawing/2014/main" id="{98D6D819-BD46-F844-90A5-F05DF51A4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505200"/>
            <a:ext cx="69908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 dirty="0">
                <a:solidFill>
                  <a:srgbClr val="FF0000"/>
                </a:solidFill>
              </a:rPr>
              <a:t>= Recursive</a:t>
            </a:r>
            <a:r>
              <a:rPr lang="en-US" altLang="en-US" sz="3600" dirty="0"/>
              <a:t> DFTs of sizes </a:t>
            </a:r>
            <a:r>
              <a:rPr lang="en-US" altLang="en-US" sz="3600" i="1" dirty="0">
                <a:solidFill>
                  <a:schemeClr val="accent2"/>
                </a:solidFill>
              </a:rPr>
              <a:t>N</a:t>
            </a:r>
            <a:r>
              <a:rPr lang="en-US" altLang="en-US" sz="3600" i="1" baseline="-25000" dirty="0">
                <a:solidFill>
                  <a:schemeClr val="accent2"/>
                </a:solidFill>
              </a:rPr>
              <a:t>1</a:t>
            </a:r>
            <a:r>
              <a:rPr lang="en-US" altLang="en-US" sz="3600" dirty="0"/>
              <a:t> and </a:t>
            </a:r>
            <a:r>
              <a:rPr lang="en-US" altLang="en-US" sz="3600" i="1" dirty="0">
                <a:solidFill>
                  <a:schemeClr val="accent2"/>
                </a:solidFill>
              </a:rPr>
              <a:t>N</a:t>
            </a:r>
            <a:r>
              <a:rPr lang="en-US" altLang="en-US" sz="3600" i="1" baseline="-25000" dirty="0">
                <a:solidFill>
                  <a:schemeClr val="accent2"/>
                </a:solidFill>
              </a:rPr>
              <a:t>2</a:t>
            </a:r>
            <a:endParaRPr lang="en-US" altLang="en-US" sz="3600" baseline="-25000" dirty="0">
              <a:solidFill>
                <a:schemeClr val="accent2"/>
              </a:solidFill>
            </a:endParaRPr>
          </a:p>
        </p:txBody>
      </p:sp>
      <p:sp>
        <p:nvSpPr>
          <p:cNvPr id="9246" name="Text Box 30">
            <a:extLst>
              <a:ext uri="{FF2B5EF4-FFF2-40B4-BE49-F238E27FC236}">
                <a16:creationId xmlns:a16="http://schemas.microsoft.com/office/drawing/2014/main" id="{F68BB8C3-DD2A-8845-94F1-5942F6444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4343400"/>
            <a:ext cx="141096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000" dirty="0"/>
              <a:t>O(</a:t>
            </a:r>
            <a:r>
              <a:rPr lang="en-US" altLang="en-US" sz="4000" i="1" dirty="0">
                <a:solidFill>
                  <a:schemeClr val="accent2"/>
                </a:solidFill>
              </a:rPr>
              <a:t>N</a:t>
            </a:r>
            <a:r>
              <a:rPr lang="en-US" altLang="en-US" sz="4000" baseline="30000" dirty="0"/>
              <a:t>2</a:t>
            </a:r>
            <a:r>
              <a:rPr lang="en-US" altLang="en-US" sz="4000" dirty="0"/>
              <a:t>)</a:t>
            </a:r>
          </a:p>
        </p:txBody>
      </p:sp>
      <p:sp>
        <p:nvSpPr>
          <p:cNvPr id="9247" name="Line 31">
            <a:extLst>
              <a:ext uri="{FF2B5EF4-FFF2-40B4-BE49-F238E27FC236}">
                <a16:creationId xmlns:a16="http://schemas.microsoft.com/office/drawing/2014/main" id="{DA218087-C056-0B4C-96A2-47F5A14A95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2975" y="4664075"/>
            <a:ext cx="1447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8" name="Text Box 32">
            <a:extLst>
              <a:ext uri="{FF2B5EF4-FFF2-40B4-BE49-F238E27FC236}">
                <a16:creationId xmlns:a16="http://schemas.microsoft.com/office/drawing/2014/main" id="{43ED7239-6623-7C44-8D6B-8C1348D3F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3175" y="4343400"/>
            <a:ext cx="249299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000" dirty="0"/>
              <a:t>O(</a:t>
            </a:r>
            <a:r>
              <a:rPr lang="en-US" altLang="en-US" sz="4000" i="1" dirty="0">
                <a:solidFill>
                  <a:schemeClr val="accent2"/>
                </a:solidFill>
              </a:rPr>
              <a:t>N</a:t>
            </a:r>
            <a:r>
              <a:rPr lang="en-US" altLang="en-US" sz="4000" dirty="0"/>
              <a:t> log </a:t>
            </a:r>
            <a:r>
              <a:rPr lang="en-US" altLang="en-US" sz="4000" i="1" dirty="0">
                <a:solidFill>
                  <a:schemeClr val="accent2"/>
                </a:solidFill>
              </a:rPr>
              <a:t>N</a:t>
            </a:r>
            <a:r>
              <a:rPr lang="en-US" altLang="en-US" sz="4000" dirty="0"/>
              <a:t>)</a:t>
            </a:r>
          </a:p>
        </p:txBody>
      </p:sp>
      <p:sp>
        <p:nvSpPr>
          <p:cNvPr id="9250" name="Text Box 34">
            <a:extLst>
              <a:ext uri="{FF2B5EF4-FFF2-40B4-BE49-F238E27FC236}">
                <a16:creationId xmlns:a16="http://schemas.microsoft.com/office/drawing/2014/main" id="{EBCECE9A-CC3B-D14F-AD9B-34F735972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0" y="1219200"/>
            <a:ext cx="13324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dirty="0"/>
              <a:t> = </a:t>
            </a:r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i="1" baseline="-25000" dirty="0">
                <a:solidFill>
                  <a:schemeClr val="accent2"/>
                </a:solidFill>
              </a:rPr>
              <a:t>1</a:t>
            </a:r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i="1" baseline="-25000" dirty="0">
                <a:solidFill>
                  <a:schemeClr val="accent2"/>
                </a:solidFill>
              </a:rPr>
              <a:t>2</a:t>
            </a:r>
            <a:endParaRPr lang="en-US" altLang="en-US" baseline="-25000" dirty="0"/>
          </a:p>
        </p:txBody>
      </p:sp>
      <p:sp>
        <p:nvSpPr>
          <p:cNvPr id="9251" name="Text Box 35">
            <a:extLst>
              <a:ext uri="{FF2B5EF4-FFF2-40B4-BE49-F238E27FC236}">
                <a16:creationId xmlns:a16="http://schemas.microsoft.com/office/drawing/2014/main" id="{1BFDE9AB-CCC4-6C48-9A53-121C3B136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5791200"/>
            <a:ext cx="74930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 i="1">
                <a:solidFill>
                  <a:srgbClr val="0000FF"/>
                </a:solidFill>
              </a:rPr>
              <a:t>n=</a:t>
            </a:r>
            <a:r>
              <a:rPr lang="en-US" altLang="en-US" sz="3200">
                <a:solidFill>
                  <a:srgbClr val="0000FF"/>
                </a:solidFill>
              </a:rPr>
              <a:t>2048</a:t>
            </a:r>
            <a:r>
              <a:rPr lang="en-US" altLang="en-US" sz="3200"/>
              <a:t>, IBM 7094, 36-bit float: </a:t>
            </a:r>
            <a:r>
              <a:rPr lang="en-US" altLang="en-US" sz="3200">
                <a:solidFill>
                  <a:srgbClr val="FF0000"/>
                </a:solidFill>
              </a:rPr>
              <a:t>1.2 seconds</a:t>
            </a:r>
          </a:p>
          <a:p>
            <a:pPr algn="ctr"/>
            <a:r>
              <a:rPr lang="en-US" altLang="en-US" sz="3200"/>
              <a:t>(~</a:t>
            </a:r>
            <a:r>
              <a:rPr lang="en-US" altLang="en-US" sz="3200">
                <a:solidFill>
                  <a:srgbClr val="0000FF"/>
                </a:solidFill>
              </a:rPr>
              <a:t>10</a:t>
            </a:r>
            <a:r>
              <a:rPr lang="en-US" altLang="en-US" sz="3200" baseline="30000">
                <a:solidFill>
                  <a:srgbClr val="0000FF"/>
                </a:solidFill>
              </a:rPr>
              <a:t>6</a:t>
            </a:r>
            <a:r>
              <a:rPr lang="en-US" altLang="en-US" sz="3200">
                <a:solidFill>
                  <a:srgbClr val="0000FF"/>
                </a:solidFill>
              </a:rPr>
              <a:t> speedup</a:t>
            </a:r>
            <a:r>
              <a:rPr lang="en-US" altLang="en-US" sz="3200"/>
              <a:t> vs. Dan./Lanc.)</a:t>
            </a:r>
            <a:endParaRPr lang="en-US" altLang="en-US" sz="3200" i="1"/>
          </a:p>
        </p:txBody>
      </p:sp>
      <p:sp>
        <p:nvSpPr>
          <p:cNvPr id="9252" name="Text Box 36">
            <a:extLst>
              <a:ext uri="{FF2B5EF4-FFF2-40B4-BE49-F238E27FC236}">
                <a16:creationId xmlns:a16="http://schemas.microsoft.com/office/drawing/2014/main" id="{38A6EA41-926C-AC42-8979-41CEB8121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5613" y="228600"/>
            <a:ext cx="21097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000"/>
              <a:t>[ </a:t>
            </a:r>
            <a:r>
              <a:rPr lang="en-US" altLang="en-US" sz="2000" i="1"/>
              <a:t>Math. Comp.</a:t>
            </a:r>
            <a:r>
              <a:rPr lang="en-US" altLang="en-US" sz="2000"/>
              <a:t> </a:t>
            </a:r>
            <a:r>
              <a:rPr lang="en-US" altLang="en-US" sz="2000" b="1"/>
              <a:t>19</a:t>
            </a:r>
            <a:r>
              <a:rPr lang="en-US" altLang="en-US" sz="2000"/>
              <a:t>, </a:t>
            </a:r>
          </a:p>
          <a:p>
            <a:pPr algn="ctr"/>
            <a:r>
              <a:rPr lang="en-US" altLang="en-US" sz="2000"/>
              <a:t>297–301 ]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CF17A9-1332-D445-8A99-EAF3687CC452}"/>
              </a:ext>
            </a:extLst>
          </p:cNvPr>
          <p:cNvSpPr/>
          <p:nvPr/>
        </p:nvSpPr>
        <p:spPr bwMode="auto">
          <a:xfrm>
            <a:off x="6953250" y="2287588"/>
            <a:ext cx="1962150" cy="154008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2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41020FD9-77BD-724D-A3CA-627434FA37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4000"/>
              <a:t>The “Cooley-Tukey” FFT Algorithm</a:t>
            </a:r>
            <a:endParaRPr lang="en-US" altLang="en-US" sz="6000"/>
          </a:p>
        </p:txBody>
      </p:sp>
      <p:sp>
        <p:nvSpPr>
          <p:cNvPr id="8195" name="Text Box 3">
            <a:extLst>
              <a:ext uri="{FF2B5EF4-FFF2-40B4-BE49-F238E27FC236}">
                <a16:creationId xmlns:a16="http://schemas.microsoft.com/office/drawing/2014/main" id="{825E3BDA-55D3-C740-8C30-202BB68BE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524000"/>
            <a:ext cx="24186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2"/>
                </a:solidFill>
              </a:rPr>
              <a:t>1d</a:t>
            </a:r>
            <a:r>
              <a:rPr lang="en-US" altLang="en-US" dirty="0"/>
              <a:t> DFT of size </a:t>
            </a:r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dirty="0"/>
              <a:t>:</a:t>
            </a:r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EBEBBD1A-5E8E-AF42-9879-2B5AC0515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0" y="1219200"/>
            <a:ext cx="13324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dirty="0"/>
              <a:t> = </a:t>
            </a:r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baseline="-25000" dirty="0">
                <a:solidFill>
                  <a:schemeClr val="accent2"/>
                </a:solidFill>
              </a:rPr>
              <a:t>1</a:t>
            </a:r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baseline="-25000" dirty="0">
                <a:solidFill>
                  <a:schemeClr val="accent2"/>
                </a:solidFill>
              </a:rPr>
              <a:t>2</a:t>
            </a:r>
            <a:endParaRPr lang="en-US" altLang="en-US" dirty="0"/>
          </a:p>
        </p:txBody>
      </p:sp>
      <p:grpSp>
        <p:nvGrpSpPr>
          <p:cNvPr id="8197" name="Group 5">
            <a:extLst>
              <a:ext uri="{FF2B5EF4-FFF2-40B4-BE49-F238E27FC236}">
                <a16:creationId xmlns:a16="http://schemas.microsoft.com/office/drawing/2014/main" id="{D7C1F383-860C-9F49-A1E6-984C06F7232B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1676400"/>
            <a:ext cx="4800600" cy="228600"/>
            <a:chOff x="2352" y="1056"/>
            <a:chExt cx="3024" cy="144"/>
          </a:xfrm>
        </p:grpSpPr>
        <p:sp>
          <p:nvSpPr>
            <p:cNvPr id="8198" name="Rectangle 6">
              <a:extLst>
                <a:ext uri="{FF2B5EF4-FFF2-40B4-BE49-F238E27FC236}">
                  <a16:creationId xmlns:a16="http://schemas.microsoft.com/office/drawing/2014/main" id="{02C59319-E73A-0842-9FE7-967FA894F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9" name="Rectangle 7">
              <a:extLst>
                <a:ext uri="{FF2B5EF4-FFF2-40B4-BE49-F238E27FC236}">
                  <a16:creationId xmlns:a16="http://schemas.microsoft.com/office/drawing/2014/main" id="{A854DDD8-2567-D94A-9E9A-5A33DAEA2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0" name="Rectangle 8">
              <a:extLst>
                <a:ext uri="{FF2B5EF4-FFF2-40B4-BE49-F238E27FC236}">
                  <a16:creationId xmlns:a16="http://schemas.microsoft.com/office/drawing/2014/main" id="{AF41A4D3-A7E5-464E-AF7E-A25F111A4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1" name="Rectangle 9">
              <a:extLst>
                <a:ext uri="{FF2B5EF4-FFF2-40B4-BE49-F238E27FC236}">
                  <a16:creationId xmlns:a16="http://schemas.microsoft.com/office/drawing/2014/main" id="{8631C9AA-D7D3-5B4F-86C2-5610DA4D5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2" name="Rectangle 10">
              <a:extLst>
                <a:ext uri="{FF2B5EF4-FFF2-40B4-BE49-F238E27FC236}">
                  <a16:creationId xmlns:a16="http://schemas.microsoft.com/office/drawing/2014/main" id="{F75A337B-927C-E744-8109-0A9682B6A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3" name="Rectangle 11">
              <a:extLst>
                <a:ext uri="{FF2B5EF4-FFF2-40B4-BE49-F238E27FC236}">
                  <a16:creationId xmlns:a16="http://schemas.microsoft.com/office/drawing/2014/main" id="{853AFE0B-FD50-1D46-A3FC-1550D624A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4" name="Rectangle 12">
              <a:extLst>
                <a:ext uri="{FF2B5EF4-FFF2-40B4-BE49-F238E27FC236}">
                  <a16:creationId xmlns:a16="http://schemas.microsoft.com/office/drawing/2014/main" id="{3050742D-A1DE-FB4B-A672-EAFBB645B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5" name="Rectangle 13">
              <a:extLst>
                <a:ext uri="{FF2B5EF4-FFF2-40B4-BE49-F238E27FC236}">
                  <a16:creationId xmlns:a16="http://schemas.microsoft.com/office/drawing/2014/main" id="{FE0B6C2D-BE7A-E84F-83B8-460686DC0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6" name="Rectangle 14">
              <a:extLst>
                <a:ext uri="{FF2B5EF4-FFF2-40B4-BE49-F238E27FC236}">
                  <a16:creationId xmlns:a16="http://schemas.microsoft.com/office/drawing/2014/main" id="{F5C52970-5791-A540-98A0-3A61A737B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7" name="Rectangle 15">
              <a:extLst>
                <a:ext uri="{FF2B5EF4-FFF2-40B4-BE49-F238E27FC236}">
                  <a16:creationId xmlns:a16="http://schemas.microsoft.com/office/drawing/2014/main" id="{52E69560-34DC-1C4A-994C-096FED37A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8" name="Rectangle 16">
              <a:extLst>
                <a:ext uri="{FF2B5EF4-FFF2-40B4-BE49-F238E27FC236}">
                  <a16:creationId xmlns:a16="http://schemas.microsoft.com/office/drawing/2014/main" id="{8A155B50-1E78-7849-962F-F4D3C0A26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9" name="Rectangle 17">
              <a:extLst>
                <a:ext uri="{FF2B5EF4-FFF2-40B4-BE49-F238E27FC236}">
                  <a16:creationId xmlns:a16="http://schemas.microsoft.com/office/drawing/2014/main" id="{5485FF87-5D02-E94D-AA32-FB80531F5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0" name="Rectangle 18">
              <a:extLst>
                <a:ext uri="{FF2B5EF4-FFF2-40B4-BE49-F238E27FC236}">
                  <a16:creationId xmlns:a16="http://schemas.microsoft.com/office/drawing/2014/main" id="{24B0A085-7A5E-1548-AF2C-4E97D05FF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1" name="Rectangle 19">
              <a:extLst>
                <a:ext uri="{FF2B5EF4-FFF2-40B4-BE49-F238E27FC236}">
                  <a16:creationId xmlns:a16="http://schemas.microsoft.com/office/drawing/2014/main" id="{BA516422-CA32-AC4D-81FF-13A0E25BC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2" name="Rectangle 20">
              <a:extLst>
                <a:ext uri="{FF2B5EF4-FFF2-40B4-BE49-F238E27FC236}">
                  <a16:creationId xmlns:a16="http://schemas.microsoft.com/office/drawing/2014/main" id="{DC6B2C80-C1D1-F641-8EF3-A14581E94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3" name="Rectangle 21">
              <a:extLst>
                <a:ext uri="{FF2B5EF4-FFF2-40B4-BE49-F238E27FC236}">
                  <a16:creationId xmlns:a16="http://schemas.microsoft.com/office/drawing/2014/main" id="{1A33B592-675C-4848-8640-1EC13737B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4" name="Rectangle 22">
              <a:extLst>
                <a:ext uri="{FF2B5EF4-FFF2-40B4-BE49-F238E27FC236}">
                  <a16:creationId xmlns:a16="http://schemas.microsoft.com/office/drawing/2014/main" id="{532F2226-716B-6643-8E1F-075A38201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5" name="Rectangle 23">
              <a:extLst>
                <a:ext uri="{FF2B5EF4-FFF2-40B4-BE49-F238E27FC236}">
                  <a16:creationId xmlns:a16="http://schemas.microsoft.com/office/drawing/2014/main" id="{9132F4DF-F37E-FB47-9DF0-5ED407225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6" name="Rectangle 24">
              <a:extLst>
                <a:ext uri="{FF2B5EF4-FFF2-40B4-BE49-F238E27FC236}">
                  <a16:creationId xmlns:a16="http://schemas.microsoft.com/office/drawing/2014/main" id="{C8E9FC5E-093A-6749-876B-24CDBC3C7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7" name="Rectangle 25">
              <a:extLst>
                <a:ext uri="{FF2B5EF4-FFF2-40B4-BE49-F238E27FC236}">
                  <a16:creationId xmlns:a16="http://schemas.microsoft.com/office/drawing/2014/main" id="{B622FDCD-7C29-2C4F-AEC8-1D0F92B96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8" name="Rectangle 26">
              <a:extLst>
                <a:ext uri="{FF2B5EF4-FFF2-40B4-BE49-F238E27FC236}">
                  <a16:creationId xmlns:a16="http://schemas.microsoft.com/office/drawing/2014/main" id="{98463A7A-933D-1A47-B316-B140474D2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19" name="Line 27">
            <a:extLst>
              <a:ext uri="{FF2B5EF4-FFF2-40B4-BE49-F238E27FC236}">
                <a16:creationId xmlns:a16="http://schemas.microsoft.com/office/drawing/2014/main" id="{0D58AE34-0755-D74D-A6C2-28E7A7013C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1797050"/>
            <a:ext cx="4495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0" name="Text Box 28">
            <a:extLst>
              <a:ext uri="{FF2B5EF4-FFF2-40B4-BE49-F238E27FC236}">
                <a16:creationId xmlns:a16="http://schemas.microsoft.com/office/drawing/2014/main" id="{0D4C1CB5-1668-064F-AE61-C13DEE22A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2287588"/>
            <a:ext cx="407848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dirty="0"/>
              <a:t>= ~</a:t>
            </a:r>
            <a:r>
              <a:rPr lang="en-US" altLang="en-US" sz="2800" dirty="0">
                <a:solidFill>
                  <a:schemeClr val="accent2"/>
                </a:solidFill>
              </a:rPr>
              <a:t>2d</a:t>
            </a:r>
            <a:r>
              <a:rPr lang="en-US" altLang="en-US" sz="2800" dirty="0"/>
              <a:t> DFT of size </a:t>
            </a:r>
            <a:r>
              <a:rPr lang="en-US" altLang="en-US" sz="2800" i="1" dirty="0">
                <a:solidFill>
                  <a:schemeClr val="accent2"/>
                </a:solidFill>
              </a:rPr>
              <a:t>N</a:t>
            </a:r>
            <a:r>
              <a:rPr lang="en-US" altLang="en-US" sz="2800" baseline="-25000" dirty="0">
                <a:solidFill>
                  <a:schemeClr val="accent2"/>
                </a:solidFill>
              </a:rPr>
              <a:t>1</a:t>
            </a:r>
            <a:r>
              <a:rPr lang="en-US" altLang="en-US" sz="2800" dirty="0">
                <a:solidFill>
                  <a:schemeClr val="accent2"/>
                </a:solidFill>
              </a:rPr>
              <a:t> × </a:t>
            </a:r>
            <a:r>
              <a:rPr lang="en-US" altLang="en-US" sz="2800" i="1" dirty="0">
                <a:solidFill>
                  <a:schemeClr val="accent2"/>
                </a:solidFill>
              </a:rPr>
              <a:t>N</a:t>
            </a:r>
            <a:r>
              <a:rPr lang="en-US" altLang="en-US" sz="2800" baseline="-25000" dirty="0">
                <a:solidFill>
                  <a:schemeClr val="accent2"/>
                </a:solidFill>
              </a:rPr>
              <a:t>2</a:t>
            </a:r>
            <a:r>
              <a:rPr lang="en-US" altLang="en-US" sz="2800" dirty="0">
                <a:solidFill>
                  <a:schemeClr val="accent2"/>
                </a:solidFill>
              </a:rPr>
              <a:t> </a:t>
            </a:r>
            <a:endParaRPr lang="en-US" altLang="en-US" sz="2800" dirty="0"/>
          </a:p>
        </p:txBody>
      </p:sp>
      <p:sp>
        <p:nvSpPr>
          <p:cNvPr id="8221" name="Text Box 29">
            <a:extLst>
              <a:ext uri="{FF2B5EF4-FFF2-40B4-BE49-F238E27FC236}">
                <a16:creationId xmlns:a16="http://schemas.microsoft.com/office/drawing/2014/main" id="{AB6C7D7E-2DA2-664A-8BA1-C36F0F1C3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5883275"/>
            <a:ext cx="346864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/>
              <a:t>first DFT </a:t>
            </a:r>
            <a:r>
              <a:rPr lang="en-US" altLang="en-US" dirty="0">
                <a:solidFill>
                  <a:schemeClr val="accent2"/>
                </a:solidFill>
              </a:rPr>
              <a:t>columns</a:t>
            </a:r>
            <a:r>
              <a:rPr lang="en-US" altLang="en-US" dirty="0"/>
              <a:t>, size</a:t>
            </a:r>
            <a:r>
              <a:rPr lang="en-US" altLang="en-US" dirty="0">
                <a:solidFill>
                  <a:schemeClr val="accent2"/>
                </a:solidFill>
              </a:rPr>
              <a:t> </a:t>
            </a:r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baseline="-25000" dirty="0">
                <a:solidFill>
                  <a:schemeClr val="accent2"/>
                </a:solidFill>
              </a:rPr>
              <a:t>2</a:t>
            </a:r>
            <a:endParaRPr lang="en-US" altLang="en-US" dirty="0"/>
          </a:p>
          <a:p>
            <a:pPr algn="ctr"/>
            <a:r>
              <a:rPr lang="en-US" altLang="en-US" dirty="0"/>
              <a:t>(</a:t>
            </a:r>
            <a:r>
              <a:rPr lang="en-US" altLang="en-US" dirty="0">
                <a:solidFill>
                  <a:srgbClr val="FF0000"/>
                </a:solidFill>
              </a:rPr>
              <a:t>non-contiguous</a:t>
            </a:r>
            <a:r>
              <a:rPr lang="en-US" altLang="en-US" dirty="0"/>
              <a:t>) </a:t>
            </a:r>
          </a:p>
        </p:txBody>
      </p:sp>
      <p:grpSp>
        <p:nvGrpSpPr>
          <p:cNvPr id="8222" name="Group 30">
            <a:extLst>
              <a:ext uri="{FF2B5EF4-FFF2-40B4-BE49-F238E27FC236}">
                <a16:creationId xmlns:a16="http://schemas.microsoft.com/office/drawing/2014/main" id="{0F4D1319-B606-0140-93A5-E2F375C5313C}"/>
              </a:ext>
            </a:extLst>
          </p:cNvPr>
          <p:cNvGrpSpPr>
            <a:grpSpLocks/>
          </p:cNvGrpSpPr>
          <p:nvPr/>
        </p:nvGrpSpPr>
        <p:grpSpPr bwMode="auto">
          <a:xfrm>
            <a:off x="2780882" y="3158985"/>
            <a:ext cx="3587750" cy="1363663"/>
            <a:chOff x="1824" y="1968"/>
            <a:chExt cx="2260" cy="859"/>
          </a:xfrm>
        </p:grpSpPr>
        <p:sp>
          <p:nvSpPr>
            <p:cNvPr id="8223" name="Freeform 31">
              <a:extLst>
                <a:ext uri="{FF2B5EF4-FFF2-40B4-BE49-F238E27FC236}">
                  <a16:creationId xmlns:a16="http://schemas.microsoft.com/office/drawing/2014/main" id="{F5D63E16-BC03-D749-B94D-C5C8DB1B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4" y="1968"/>
              <a:ext cx="1056" cy="528"/>
            </a:xfrm>
            <a:custGeom>
              <a:avLst/>
              <a:gdLst>
                <a:gd name="T0" fmla="*/ 0 w 1344"/>
                <a:gd name="T1" fmla="*/ 464 h 464"/>
                <a:gd name="T2" fmla="*/ 912 w 1344"/>
                <a:gd name="T3" fmla="*/ 32 h 464"/>
                <a:gd name="T4" fmla="*/ 1344 w 1344"/>
                <a:gd name="T5" fmla="*/ 272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4" h="464">
                  <a:moveTo>
                    <a:pt x="0" y="464"/>
                  </a:moveTo>
                  <a:cubicBezTo>
                    <a:pt x="344" y="263"/>
                    <a:pt x="688" y="63"/>
                    <a:pt x="912" y="32"/>
                  </a:cubicBezTo>
                  <a:cubicBezTo>
                    <a:pt x="1135" y="0"/>
                    <a:pt x="1271" y="231"/>
                    <a:pt x="1344" y="27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4" name="Text Box 32">
              <a:extLst>
                <a:ext uri="{FF2B5EF4-FFF2-40B4-BE49-F238E27FC236}">
                  <a16:creationId xmlns:a16="http://schemas.microsoft.com/office/drawing/2014/main" id="{A30E1E51-201D-5740-BAA3-8E96DF5186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04"/>
              <a:ext cx="1444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/>
                <a:t>multiply by </a:t>
              </a:r>
              <a:r>
                <a:rPr lang="en-US" altLang="en-US" i="1" dirty="0">
                  <a:solidFill>
                    <a:schemeClr val="accent2"/>
                  </a:solidFill>
                </a:rPr>
                <a:t>n</a:t>
              </a:r>
            </a:p>
            <a:p>
              <a:r>
                <a:rPr lang="en-US" altLang="en-US" dirty="0"/>
                <a:t>“twiddle factors”</a:t>
              </a:r>
            </a:p>
          </p:txBody>
        </p:sp>
      </p:grpSp>
      <p:grpSp>
        <p:nvGrpSpPr>
          <p:cNvPr id="8226" name="Group 34">
            <a:extLst>
              <a:ext uri="{FF2B5EF4-FFF2-40B4-BE49-F238E27FC236}">
                <a16:creationId xmlns:a16="http://schemas.microsoft.com/office/drawing/2014/main" id="{4A45A5B5-7D2D-2D4B-9417-34E1CC8A3BD9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5086350"/>
            <a:ext cx="1600200" cy="685800"/>
            <a:chOff x="1680" y="1872"/>
            <a:chExt cx="1008" cy="432"/>
          </a:xfrm>
        </p:grpSpPr>
        <p:grpSp>
          <p:nvGrpSpPr>
            <p:cNvPr id="8227" name="Group 35">
              <a:extLst>
                <a:ext uri="{FF2B5EF4-FFF2-40B4-BE49-F238E27FC236}">
                  <a16:creationId xmlns:a16="http://schemas.microsoft.com/office/drawing/2014/main" id="{E3E664E4-8C65-194D-BBB7-2DD98A35D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1872"/>
              <a:ext cx="1008" cy="432"/>
              <a:chOff x="1728" y="1440"/>
              <a:chExt cx="1008" cy="432"/>
            </a:xfrm>
          </p:grpSpPr>
          <p:sp>
            <p:nvSpPr>
              <p:cNvPr id="8228" name="Rectangle 36">
                <a:extLst>
                  <a:ext uri="{FF2B5EF4-FFF2-40B4-BE49-F238E27FC236}">
                    <a16:creationId xmlns:a16="http://schemas.microsoft.com/office/drawing/2014/main" id="{DE0D18CC-7094-D340-BF31-12D0FF9413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440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9" name="Rectangle 37">
                <a:extLst>
                  <a:ext uri="{FF2B5EF4-FFF2-40B4-BE49-F238E27FC236}">
                    <a16:creationId xmlns:a16="http://schemas.microsoft.com/office/drawing/2014/main" id="{E7289B59-E27C-0744-B269-1CD7087B9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0" name="Rectangle 38">
                <a:extLst>
                  <a:ext uri="{FF2B5EF4-FFF2-40B4-BE49-F238E27FC236}">
                    <a16:creationId xmlns:a16="http://schemas.microsoft.com/office/drawing/2014/main" id="{CECBB41E-D7DF-E14A-8749-EB353B2EF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440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1" name="Rectangle 39">
                <a:extLst>
                  <a:ext uri="{FF2B5EF4-FFF2-40B4-BE49-F238E27FC236}">
                    <a16:creationId xmlns:a16="http://schemas.microsoft.com/office/drawing/2014/main" id="{0D7DEA4F-2F04-8C4A-AC70-EF3BA0A2A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440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2" name="Rectangle 40">
                <a:extLst>
                  <a:ext uri="{FF2B5EF4-FFF2-40B4-BE49-F238E27FC236}">
                    <a16:creationId xmlns:a16="http://schemas.microsoft.com/office/drawing/2014/main" id="{37AF4810-4138-AA4C-A3EB-564E1FA20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440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3" name="Rectangle 41">
                <a:extLst>
                  <a:ext uri="{FF2B5EF4-FFF2-40B4-BE49-F238E27FC236}">
                    <a16:creationId xmlns:a16="http://schemas.microsoft.com/office/drawing/2014/main" id="{B5A07746-597B-2047-A5A0-279C8D69F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4" name="Rectangle 42">
                <a:extLst>
                  <a:ext uri="{FF2B5EF4-FFF2-40B4-BE49-F238E27FC236}">
                    <a16:creationId xmlns:a16="http://schemas.microsoft.com/office/drawing/2014/main" id="{C6F03151-7B7C-154E-A0A5-0A48AB1CB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440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5" name="Rectangle 43">
                <a:extLst>
                  <a:ext uri="{FF2B5EF4-FFF2-40B4-BE49-F238E27FC236}">
                    <a16:creationId xmlns:a16="http://schemas.microsoft.com/office/drawing/2014/main" id="{A6BFC084-88A1-A640-A2B5-487DF5759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584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6" name="Rectangle 44">
                <a:extLst>
                  <a:ext uri="{FF2B5EF4-FFF2-40B4-BE49-F238E27FC236}">
                    <a16:creationId xmlns:a16="http://schemas.microsoft.com/office/drawing/2014/main" id="{DEA77264-63DD-3C45-8E0F-62A62C86E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584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7" name="Rectangle 45">
                <a:extLst>
                  <a:ext uri="{FF2B5EF4-FFF2-40B4-BE49-F238E27FC236}">
                    <a16:creationId xmlns:a16="http://schemas.microsoft.com/office/drawing/2014/main" id="{B548343C-58AA-3A49-A893-620DC3ED7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584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8" name="Rectangle 46">
                <a:extLst>
                  <a:ext uri="{FF2B5EF4-FFF2-40B4-BE49-F238E27FC236}">
                    <a16:creationId xmlns:a16="http://schemas.microsoft.com/office/drawing/2014/main" id="{3C2E2E7A-7A58-9D4B-B828-E86E89CE8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584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9" name="Rectangle 47">
                <a:extLst>
                  <a:ext uri="{FF2B5EF4-FFF2-40B4-BE49-F238E27FC236}">
                    <a16:creationId xmlns:a16="http://schemas.microsoft.com/office/drawing/2014/main" id="{09951536-1059-5C43-A172-B989B39E2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584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0" name="Rectangle 48">
                <a:extLst>
                  <a:ext uri="{FF2B5EF4-FFF2-40B4-BE49-F238E27FC236}">
                    <a16:creationId xmlns:a16="http://schemas.microsoft.com/office/drawing/2014/main" id="{EB84735A-5980-DF4A-A7C9-E1037639B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1" name="Rectangle 49">
                <a:extLst>
                  <a:ext uri="{FF2B5EF4-FFF2-40B4-BE49-F238E27FC236}">
                    <a16:creationId xmlns:a16="http://schemas.microsoft.com/office/drawing/2014/main" id="{A2F689DC-DB47-8348-95D9-CFB39AFDA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2" name="Rectangle 50">
                <a:extLst>
                  <a:ext uri="{FF2B5EF4-FFF2-40B4-BE49-F238E27FC236}">
                    <a16:creationId xmlns:a16="http://schemas.microsoft.com/office/drawing/2014/main" id="{90EF21A3-2F04-A646-8429-F182F76708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28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3" name="Rectangle 51">
                <a:extLst>
                  <a:ext uri="{FF2B5EF4-FFF2-40B4-BE49-F238E27FC236}">
                    <a16:creationId xmlns:a16="http://schemas.microsoft.com/office/drawing/2014/main" id="{C9B729B0-8EFE-6C4A-89A4-22626F59E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728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4" name="Rectangle 52">
                <a:extLst>
                  <a:ext uri="{FF2B5EF4-FFF2-40B4-BE49-F238E27FC236}">
                    <a16:creationId xmlns:a16="http://schemas.microsoft.com/office/drawing/2014/main" id="{00DC4A39-8837-2440-857A-18A659F0F7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728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5" name="Rectangle 53">
                <a:extLst>
                  <a:ext uri="{FF2B5EF4-FFF2-40B4-BE49-F238E27FC236}">
                    <a16:creationId xmlns:a16="http://schemas.microsoft.com/office/drawing/2014/main" id="{54FA80B3-2149-D640-9EB7-844FB5694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728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6" name="Rectangle 54">
                <a:extLst>
                  <a:ext uri="{FF2B5EF4-FFF2-40B4-BE49-F238E27FC236}">
                    <a16:creationId xmlns:a16="http://schemas.microsoft.com/office/drawing/2014/main" id="{DE6F08EF-80BE-AA48-BD9B-F23376EE0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728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7" name="Rectangle 55">
                <a:extLst>
                  <a:ext uri="{FF2B5EF4-FFF2-40B4-BE49-F238E27FC236}">
                    <a16:creationId xmlns:a16="http://schemas.microsoft.com/office/drawing/2014/main" id="{540AD4AE-3640-2745-9F04-FEAB55DF9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728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8" name="Rectangle 56">
                <a:extLst>
                  <a:ext uri="{FF2B5EF4-FFF2-40B4-BE49-F238E27FC236}">
                    <a16:creationId xmlns:a16="http://schemas.microsoft.com/office/drawing/2014/main" id="{74774B10-340D-AA4F-8E88-B6AEBC6ABF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728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249" name="Line 57">
              <a:extLst>
                <a:ext uri="{FF2B5EF4-FFF2-40B4-BE49-F238E27FC236}">
                  <a16:creationId xmlns:a16="http://schemas.microsoft.com/office/drawing/2014/main" id="{4B8EF2F2-ACC9-FB4B-9D0B-0248E00298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953"/>
              <a:ext cx="86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0" name="Line 58">
              <a:extLst>
                <a:ext uri="{FF2B5EF4-FFF2-40B4-BE49-F238E27FC236}">
                  <a16:creationId xmlns:a16="http://schemas.microsoft.com/office/drawing/2014/main" id="{E5A44676-E58A-DD45-886E-B4546B8CB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9" y="2097"/>
              <a:ext cx="86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1" name="Line 59">
              <a:extLst>
                <a:ext uri="{FF2B5EF4-FFF2-40B4-BE49-F238E27FC236}">
                  <a16:creationId xmlns:a16="http://schemas.microsoft.com/office/drawing/2014/main" id="{0374C74A-5AAB-F647-A596-B85595ED4F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2" y="2241"/>
              <a:ext cx="86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54" name="Freeform 62">
            <a:extLst>
              <a:ext uri="{FF2B5EF4-FFF2-40B4-BE49-F238E27FC236}">
                <a16:creationId xmlns:a16="http://schemas.microsoft.com/office/drawing/2014/main" id="{BED99DA4-D5C6-1846-953E-0490DB7DE374}"/>
              </a:ext>
            </a:extLst>
          </p:cNvPr>
          <p:cNvSpPr>
            <a:spLocks/>
          </p:cNvSpPr>
          <p:nvPr/>
        </p:nvSpPr>
        <p:spPr bwMode="auto">
          <a:xfrm rot="19061412">
            <a:off x="5034250" y="4663281"/>
            <a:ext cx="756459" cy="1004096"/>
          </a:xfrm>
          <a:custGeom>
            <a:avLst/>
            <a:gdLst>
              <a:gd name="T0" fmla="*/ 1096 w 1096"/>
              <a:gd name="T1" fmla="*/ 0 h 912"/>
              <a:gd name="T2" fmla="*/ 952 w 1096"/>
              <a:gd name="T3" fmla="*/ 240 h 912"/>
              <a:gd name="T4" fmla="*/ 280 w 1096"/>
              <a:gd name="T5" fmla="*/ 336 h 912"/>
              <a:gd name="T6" fmla="*/ 40 w 1096"/>
              <a:gd name="T7" fmla="*/ 768 h 912"/>
              <a:gd name="T8" fmla="*/ 520 w 1096"/>
              <a:gd name="T9" fmla="*/ 912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6" h="912">
                <a:moveTo>
                  <a:pt x="1096" y="0"/>
                </a:moveTo>
                <a:cubicBezTo>
                  <a:pt x="1092" y="92"/>
                  <a:pt x="1088" y="184"/>
                  <a:pt x="952" y="240"/>
                </a:cubicBezTo>
                <a:cubicBezTo>
                  <a:pt x="816" y="296"/>
                  <a:pt x="431" y="248"/>
                  <a:pt x="280" y="336"/>
                </a:cubicBezTo>
                <a:cubicBezTo>
                  <a:pt x="128" y="423"/>
                  <a:pt x="0" y="672"/>
                  <a:pt x="40" y="768"/>
                </a:cubicBezTo>
                <a:cubicBezTo>
                  <a:pt x="80" y="864"/>
                  <a:pt x="300" y="888"/>
                  <a:pt x="520" y="91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55" name="Text Box 63">
            <a:extLst>
              <a:ext uri="{FF2B5EF4-FFF2-40B4-BE49-F238E27FC236}">
                <a16:creationId xmlns:a16="http://schemas.microsoft.com/office/drawing/2014/main" id="{803EE40B-5C9A-A346-8B21-FF32CB6E4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321" y="4947025"/>
            <a:ext cx="1370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1" dirty="0">
                <a:solidFill>
                  <a:srgbClr val="FF0000"/>
                </a:solidFill>
              </a:rPr>
              <a:t>transpose</a:t>
            </a:r>
          </a:p>
        </p:txBody>
      </p:sp>
      <p:sp>
        <p:nvSpPr>
          <p:cNvPr id="8256" name="Text Box 64">
            <a:extLst>
              <a:ext uri="{FF2B5EF4-FFF2-40B4-BE49-F238E27FC236}">
                <a16:creationId xmlns:a16="http://schemas.microsoft.com/office/drawing/2014/main" id="{AB1F2EC1-36E9-A745-B6D1-7D5BFE861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175" y="5883275"/>
            <a:ext cx="383175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/>
              <a:t>finally, DFT </a:t>
            </a:r>
            <a:r>
              <a:rPr lang="en-US" altLang="en-US" dirty="0">
                <a:solidFill>
                  <a:schemeClr val="accent2"/>
                </a:solidFill>
              </a:rPr>
              <a:t>columns</a:t>
            </a:r>
            <a:r>
              <a:rPr lang="en-US" altLang="en-US" dirty="0"/>
              <a:t>, size</a:t>
            </a:r>
            <a:r>
              <a:rPr lang="en-US" altLang="en-US" dirty="0">
                <a:solidFill>
                  <a:schemeClr val="accent2"/>
                </a:solidFill>
              </a:rPr>
              <a:t> </a:t>
            </a:r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baseline="-25000" dirty="0">
                <a:solidFill>
                  <a:schemeClr val="accent2"/>
                </a:solidFill>
              </a:rPr>
              <a:t>1</a:t>
            </a:r>
            <a:endParaRPr lang="en-US" altLang="en-US" dirty="0"/>
          </a:p>
          <a:p>
            <a:pPr algn="ctr"/>
            <a:r>
              <a:rPr lang="en-US" altLang="en-US" dirty="0"/>
              <a:t>(</a:t>
            </a:r>
            <a:r>
              <a:rPr lang="en-US" altLang="en-US" dirty="0">
                <a:solidFill>
                  <a:srgbClr val="FF0000"/>
                </a:solidFill>
              </a:rPr>
              <a:t>non-contiguous</a:t>
            </a:r>
            <a:r>
              <a:rPr lang="en-US" altLang="en-US" dirty="0"/>
              <a:t>) </a:t>
            </a:r>
          </a:p>
        </p:txBody>
      </p:sp>
      <p:sp>
        <p:nvSpPr>
          <p:cNvPr id="8259" name="Rectangle 67">
            <a:extLst>
              <a:ext uri="{FF2B5EF4-FFF2-40B4-BE49-F238E27FC236}">
                <a16:creationId xmlns:a16="http://schemas.microsoft.com/office/drawing/2014/main" id="{B921B762-BEE6-5B43-BE22-A655D13F899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436814" y="37925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0" name="Rectangle 68">
            <a:extLst>
              <a:ext uri="{FF2B5EF4-FFF2-40B4-BE49-F238E27FC236}">
                <a16:creationId xmlns:a16="http://schemas.microsoft.com/office/drawing/2014/main" id="{AC18A3FD-01FC-5E49-B4B2-153BB395C1E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436814" y="40211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1" name="Rectangle 69">
            <a:extLst>
              <a:ext uri="{FF2B5EF4-FFF2-40B4-BE49-F238E27FC236}">
                <a16:creationId xmlns:a16="http://schemas.microsoft.com/office/drawing/2014/main" id="{C141DDCD-C9E3-AE46-B372-650221D5DD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436814" y="42497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2" name="Rectangle 70">
            <a:extLst>
              <a:ext uri="{FF2B5EF4-FFF2-40B4-BE49-F238E27FC236}">
                <a16:creationId xmlns:a16="http://schemas.microsoft.com/office/drawing/2014/main" id="{3CDDABD8-D33E-B54B-8E44-B74AD0DB4B5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436814" y="44783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" name="Rectangle 71">
            <a:extLst>
              <a:ext uri="{FF2B5EF4-FFF2-40B4-BE49-F238E27FC236}">
                <a16:creationId xmlns:a16="http://schemas.microsoft.com/office/drawing/2014/main" id="{5CFB9D0A-261E-1443-B803-C38671E1DD6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436814" y="47069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" name="Rectangle 72">
            <a:extLst>
              <a:ext uri="{FF2B5EF4-FFF2-40B4-BE49-F238E27FC236}">
                <a16:creationId xmlns:a16="http://schemas.microsoft.com/office/drawing/2014/main" id="{641416DC-D257-204A-B535-0E15CE3B7CE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436814" y="49355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5" name="Rectangle 73">
            <a:extLst>
              <a:ext uri="{FF2B5EF4-FFF2-40B4-BE49-F238E27FC236}">
                <a16:creationId xmlns:a16="http://schemas.microsoft.com/office/drawing/2014/main" id="{B966B4EA-B371-1E41-A282-DA03851B6E7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436814" y="51641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6" name="Rectangle 74">
            <a:extLst>
              <a:ext uri="{FF2B5EF4-FFF2-40B4-BE49-F238E27FC236}">
                <a16:creationId xmlns:a16="http://schemas.microsoft.com/office/drawing/2014/main" id="{B023D89E-CDB8-8F4C-89C7-9322299A8EF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208214" y="37925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7" name="Rectangle 75">
            <a:extLst>
              <a:ext uri="{FF2B5EF4-FFF2-40B4-BE49-F238E27FC236}">
                <a16:creationId xmlns:a16="http://schemas.microsoft.com/office/drawing/2014/main" id="{B8A7618D-E85B-494F-81D8-CC4D134C6CD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208214" y="40211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8" name="Rectangle 76">
            <a:extLst>
              <a:ext uri="{FF2B5EF4-FFF2-40B4-BE49-F238E27FC236}">
                <a16:creationId xmlns:a16="http://schemas.microsoft.com/office/drawing/2014/main" id="{2F5BE4B9-F764-E94E-B7A1-DDB62E6F5DE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208214" y="42497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9" name="Rectangle 77">
            <a:extLst>
              <a:ext uri="{FF2B5EF4-FFF2-40B4-BE49-F238E27FC236}">
                <a16:creationId xmlns:a16="http://schemas.microsoft.com/office/drawing/2014/main" id="{DF7BCFE6-B21A-E241-84CE-744A0A6D8BD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209801" y="4479925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70" name="Rectangle 78">
            <a:extLst>
              <a:ext uri="{FF2B5EF4-FFF2-40B4-BE49-F238E27FC236}">
                <a16:creationId xmlns:a16="http://schemas.microsoft.com/office/drawing/2014/main" id="{974D4EC8-FB46-C44A-A63B-335D1E6E2B6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208214" y="47069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71" name="Rectangle 79">
            <a:extLst>
              <a:ext uri="{FF2B5EF4-FFF2-40B4-BE49-F238E27FC236}">
                <a16:creationId xmlns:a16="http://schemas.microsoft.com/office/drawing/2014/main" id="{0633038E-ED0B-424B-A551-F6B00CD0B6D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208214" y="49355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72" name="Rectangle 80">
            <a:extLst>
              <a:ext uri="{FF2B5EF4-FFF2-40B4-BE49-F238E27FC236}">
                <a16:creationId xmlns:a16="http://schemas.microsoft.com/office/drawing/2014/main" id="{B4D9E6D4-3261-8241-A047-AF70B9AE733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208214" y="51641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73" name="Rectangle 81">
            <a:extLst>
              <a:ext uri="{FF2B5EF4-FFF2-40B4-BE49-F238E27FC236}">
                <a16:creationId xmlns:a16="http://schemas.microsoft.com/office/drawing/2014/main" id="{B93D0285-E62B-0842-B5CA-481D5A12618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979614" y="37925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74" name="Rectangle 82">
            <a:extLst>
              <a:ext uri="{FF2B5EF4-FFF2-40B4-BE49-F238E27FC236}">
                <a16:creationId xmlns:a16="http://schemas.microsoft.com/office/drawing/2014/main" id="{EC464754-A24D-9C43-87E8-3EF40740DEA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979614" y="40211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75" name="Rectangle 83">
            <a:extLst>
              <a:ext uri="{FF2B5EF4-FFF2-40B4-BE49-F238E27FC236}">
                <a16:creationId xmlns:a16="http://schemas.microsoft.com/office/drawing/2014/main" id="{711E76AA-A51A-BD49-925C-8632122CFEE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979614" y="42497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76" name="Rectangle 84">
            <a:extLst>
              <a:ext uri="{FF2B5EF4-FFF2-40B4-BE49-F238E27FC236}">
                <a16:creationId xmlns:a16="http://schemas.microsoft.com/office/drawing/2014/main" id="{0ECD9301-326A-6044-A76E-5C0A8FC26A6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979614" y="44783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77" name="Rectangle 85">
            <a:extLst>
              <a:ext uri="{FF2B5EF4-FFF2-40B4-BE49-F238E27FC236}">
                <a16:creationId xmlns:a16="http://schemas.microsoft.com/office/drawing/2014/main" id="{01822DAD-7749-6F49-972B-B332670FBA6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979614" y="47069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78" name="Rectangle 86">
            <a:extLst>
              <a:ext uri="{FF2B5EF4-FFF2-40B4-BE49-F238E27FC236}">
                <a16:creationId xmlns:a16="http://schemas.microsoft.com/office/drawing/2014/main" id="{8672D3D5-E5FF-4C47-8BEC-F92385CDD1F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979614" y="49355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79" name="Rectangle 87">
            <a:extLst>
              <a:ext uri="{FF2B5EF4-FFF2-40B4-BE49-F238E27FC236}">
                <a16:creationId xmlns:a16="http://schemas.microsoft.com/office/drawing/2014/main" id="{77605F60-4950-1249-B4E1-21633F6887B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979614" y="51641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0" name="Line 88">
            <a:extLst>
              <a:ext uri="{FF2B5EF4-FFF2-40B4-BE49-F238E27FC236}">
                <a16:creationId xmlns:a16="http://schemas.microsoft.com/office/drawing/2014/main" id="{49EBFE69-16B5-FD4F-BB67-74AE599C0AA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1" y="3922713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1" name="Line 89">
            <a:extLst>
              <a:ext uri="{FF2B5EF4-FFF2-40B4-BE49-F238E27FC236}">
                <a16:creationId xmlns:a16="http://schemas.microsoft.com/office/drawing/2014/main" id="{E1BA868B-A1DB-734C-BFF5-8B128E46BBA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1" y="4138613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2" name="Line 90">
            <a:extLst>
              <a:ext uri="{FF2B5EF4-FFF2-40B4-BE49-F238E27FC236}">
                <a16:creationId xmlns:a16="http://schemas.microsoft.com/office/drawing/2014/main" id="{21DF1986-C3FE-A04F-999B-B7E37855E5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1" y="4370388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3" name="Line 91">
            <a:extLst>
              <a:ext uri="{FF2B5EF4-FFF2-40B4-BE49-F238E27FC236}">
                <a16:creationId xmlns:a16="http://schemas.microsoft.com/office/drawing/2014/main" id="{26F0A75B-61BF-7745-8FAA-6D9BDACA72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1" y="4602163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" name="Line 92">
            <a:extLst>
              <a:ext uri="{FF2B5EF4-FFF2-40B4-BE49-F238E27FC236}">
                <a16:creationId xmlns:a16="http://schemas.microsoft.com/office/drawing/2014/main" id="{3F1F946E-1926-6E4F-8D9E-0A7FCBA0CD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1" y="4833938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5" name="Line 93">
            <a:extLst>
              <a:ext uri="{FF2B5EF4-FFF2-40B4-BE49-F238E27FC236}">
                <a16:creationId xmlns:a16="http://schemas.microsoft.com/office/drawing/2014/main" id="{2B5B9208-CF83-7548-A24D-A283C4432DF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1" y="5065713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6" name="Line 94">
            <a:extLst>
              <a:ext uri="{FF2B5EF4-FFF2-40B4-BE49-F238E27FC236}">
                <a16:creationId xmlns:a16="http://schemas.microsoft.com/office/drawing/2014/main" id="{13A9F679-5683-A54D-9608-8A432C88A8B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1" y="5297488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7" name="Rectangle 95">
            <a:extLst>
              <a:ext uri="{FF2B5EF4-FFF2-40B4-BE49-F238E27FC236}">
                <a16:creationId xmlns:a16="http://schemas.microsoft.com/office/drawing/2014/main" id="{989E92D3-00E9-B943-84F2-E0C5E6A51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914" y="3038475"/>
            <a:ext cx="492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baseline="-25000" dirty="0">
                <a:solidFill>
                  <a:schemeClr val="accent2"/>
                </a:solidFill>
              </a:rPr>
              <a:t>1</a:t>
            </a:r>
            <a:endParaRPr lang="en-US" altLang="en-US" baseline="-25000" dirty="0"/>
          </a:p>
        </p:txBody>
      </p:sp>
      <p:sp>
        <p:nvSpPr>
          <p:cNvPr id="8288" name="Rectangle 96">
            <a:extLst>
              <a:ext uri="{FF2B5EF4-FFF2-40B4-BE49-F238E27FC236}">
                <a16:creationId xmlns:a16="http://schemas.microsoft.com/office/drawing/2014/main" id="{FCE52208-8229-4641-AE7B-BEB6E0107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01" y="4308475"/>
            <a:ext cx="492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baseline="-25000" dirty="0">
                <a:solidFill>
                  <a:schemeClr val="accent2"/>
                </a:solidFill>
              </a:rPr>
              <a:t>2</a:t>
            </a:r>
            <a:endParaRPr lang="en-US" altLang="en-US" baseline="-25000" dirty="0"/>
          </a:p>
        </p:txBody>
      </p:sp>
      <p:sp>
        <p:nvSpPr>
          <p:cNvPr id="8289" name="Line 97">
            <a:extLst>
              <a:ext uri="{FF2B5EF4-FFF2-40B4-BE49-F238E27FC236}">
                <a16:creationId xmlns:a16="http://schemas.microsoft.com/office/drawing/2014/main" id="{DE7491F2-3C50-F242-A7B3-FA10F9C8FF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0789" y="5654675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0" name="Text Box 98">
            <a:extLst>
              <a:ext uri="{FF2B5EF4-FFF2-40B4-BE49-F238E27FC236}">
                <a16:creationId xmlns:a16="http://schemas.microsoft.com/office/drawing/2014/main" id="{94C20E16-7664-884B-9120-01D75DEF3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4" y="5410200"/>
            <a:ext cx="1768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/>
              <a:t>= </a:t>
            </a:r>
            <a:r>
              <a:rPr lang="en-US" altLang="en-US">
                <a:solidFill>
                  <a:srgbClr val="FF0000"/>
                </a:solidFill>
              </a:rPr>
              <a:t>contiguous</a:t>
            </a:r>
            <a:endParaRPr lang="en-US" altLang="en-US"/>
          </a:p>
        </p:txBody>
      </p:sp>
      <p:sp>
        <p:nvSpPr>
          <p:cNvPr id="100" name="Line 88">
            <a:extLst>
              <a:ext uri="{FF2B5EF4-FFF2-40B4-BE49-F238E27FC236}">
                <a16:creationId xmlns:a16="http://schemas.microsoft.com/office/drawing/2014/main" id="{051A2E03-6C2B-D747-BDC6-79D3B8DE7B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1876" y="3657600"/>
            <a:ext cx="457200" cy="0"/>
          </a:xfrm>
          <a:prstGeom prst="line">
            <a:avLst/>
          </a:prstGeom>
          <a:noFill/>
          <a:ln w="9525">
            <a:solidFill>
              <a:srgbClr val="0432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Line 88">
            <a:extLst>
              <a:ext uri="{FF2B5EF4-FFF2-40B4-BE49-F238E27FC236}">
                <a16:creationId xmlns:a16="http://schemas.microsoft.com/office/drawing/2014/main" id="{EB73759F-3079-E145-B98A-859A77D157D5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1504951" y="4648200"/>
            <a:ext cx="457200" cy="0"/>
          </a:xfrm>
          <a:prstGeom prst="line">
            <a:avLst/>
          </a:prstGeom>
          <a:noFill/>
          <a:ln w="9525">
            <a:solidFill>
              <a:srgbClr val="0432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Line 88">
            <a:extLst>
              <a:ext uri="{FF2B5EF4-FFF2-40B4-BE49-F238E27FC236}">
                <a16:creationId xmlns:a16="http://schemas.microsoft.com/office/drawing/2014/main" id="{EF44FA86-CCEA-4541-9740-F40AC3D22EB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97527" y="2105025"/>
            <a:ext cx="1124742" cy="0"/>
          </a:xfrm>
          <a:prstGeom prst="line">
            <a:avLst/>
          </a:prstGeom>
          <a:noFill/>
          <a:ln w="9525">
            <a:solidFill>
              <a:srgbClr val="0432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02D59E-494C-104D-862D-4A3A888F4780}"/>
              </a:ext>
            </a:extLst>
          </p:cNvPr>
          <p:cNvSpPr txBox="1"/>
          <p:nvPr/>
        </p:nvSpPr>
        <p:spPr>
          <a:xfrm>
            <a:off x="1936533" y="3366003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432FF"/>
                </a:solidFill>
              </a:rPr>
              <a:t>n</a:t>
            </a:r>
            <a:r>
              <a:rPr lang="en-US" baseline="-25000" dirty="0">
                <a:solidFill>
                  <a:srgbClr val="0432FF"/>
                </a:solidFill>
              </a:rPr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6318EEF-207E-EA4B-BB40-7981BA06426D}"/>
              </a:ext>
            </a:extLst>
          </p:cNvPr>
          <p:cNvSpPr txBox="1"/>
          <p:nvPr/>
        </p:nvSpPr>
        <p:spPr>
          <a:xfrm>
            <a:off x="1556615" y="4010039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432FF"/>
                </a:solidFill>
              </a:rPr>
              <a:t>n</a:t>
            </a:r>
            <a:r>
              <a:rPr lang="en-US" baseline="-25000" dirty="0">
                <a:solidFill>
                  <a:srgbClr val="0432FF"/>
                </a:solidFill>
              </a:rPr>
              <a:t>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C1FD321-4A93-DE48-9F62-2E2293C5DD58}"/>
              </a:ext>
            </a:extLst>
          </p:cNvPr>
          <p:cNvSpPr txBox="1"/>
          <p:nvPr/>
        </p:nvSpPr>
        <p:spPr>
          <a:xfrm>
            <a:off x="5245229" y="187342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432FF"/>
                </a:solidFill>
              </a:rPr>
              <a:t>n</a:t>
            </a:r>
            <a:endParaRPr lang="en-US" baseline="-25000" dirty="0">
              <a:solidFill>
                <a:srgbClr val="0432FF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E3C8BCA-976F-054B-B066-C7364015E8B8}"/>
              </a:ext>
            </a:extLst>
          </p:cNvPr>
          <p:cNvSpPr txBox="1"/>
          <p:nvPr/>
        </p:nvSpPr>
        <p:spPr>
          <a:xfrm>
            <a:off x="3773021" y="1616770"/>
            <a:ext cx="6237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7E4576E-436B-1B4B-A500-7846C1C1E726}"/>
              </a:ext>
            </a:extLst>
          </p:cNvPr>
          <p:cNvSpPr txBox="1"/>
          <p:nvPr/>
        </p:nvSpPr>
        <p:spPr>
          <a:xfrm>
            <a:off x="3962400" y="1616770"/>
            <a:ext cx="13222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0432FF"/>
                </a:solidFill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969C2B3-CB5F-9D42-BC4C-BA5B0290D0BA}"/>
              </a:ext>
            </a:extLst>
          </p:cNvPr>
          <p:cNvSpPr txBox="1"/>
          <p:nvPr/>
        </p:nvSpPr>
        <p:spPr>
          <a:xfrm>
            <a:off x="4191000" y="1616770"/>
            <a:ext cx="13222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0432FF"/>
                </a:solidFill>
              </a:rPr>
              <a:t>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12A88AD-952A-3B41-BB1B-F9D35F2EDBE5}"/>
              </a:ext>
            </a:extLst>
          </p:cNvPr>
          <p:cNvSpPr txBox="1"/>
          <p:nvPr/>
        </p:nvSpPr>
        <p:spPr>
          <a:xfrm>
            <a:off x="4419600" y="1616770"/>
            <a:ext cx="13222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0432FF"/>
                </a:solidFill>
              </a:rPr>
              <a:t>3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7AE85F8-28D9-E442-AD05-5D876A59322C}"/>
              </a:ext>
            </a:extLst>
          </p:cNvPr>
          <p:cNvSpPr txBox="1"/>
          <p:nvPr/>
        </p:nvSpPr>
        <p:spPr>
          <a:xfrm>
            <a:off x="4648200" y="1616770"/>
            <a:ext cx="13222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0432FF"/>
                </a:solidFill>
              </a:rPr>
              <a:t>4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D9D3A9B-E42E-1A4C-84B9-DA0FEC7C77C5}"/>
              </a:ext>
            </a:extLst>
          </p:cNvPr>
          <p:cNvSpPr txBox="1"/>
          <p:nvPr/>
        </p:nvSpPr>
        <p:spPr>
          <a:xfrm>
            <a:off x="4876800" y="1616770"/>
            <a:ext cx="13222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0432FF"/>
                </a:solidFill>
              </a:rPr>
              <a:t>…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4AF2A-BF4C-6948-BB11-F06D35446285}"/>
              </a:ext>
            </a:extLst>
          </p:cNvPr>
          <p:cNvSpPr txBox="1"/>
          <p:nvPr/>
        </p:nvSpPr>
        <p:spPr>
          <a:xfrm>
            <a:off x="2034150" y="3744672"/>
            <a:ext cx="6237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C931AEC-9777-674B-8CA2-10616F2B7B12}"/>
              </a:ext>
            </a:extLst>
          </p:cNvPr>
          <p:cNvSpPr txBox="1"/>
          <p:nvPr/>
        </p:nvSpPr>
        <p:spPr>
          <a:xfrm>
            <a:off x="2255371" y="3744672"/>
            <a:ext cx="6237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0432FF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D23B396-FF1E-8445-A164-961BA7A2F472}"/>
              </a:ext>
            </a:extLst>
          </p:cNvPr>
          <p:cNvSpPr txBox="1"/>
          <p:nvPr/>
        </p:nvSpPr>
        <p:spPr>
          <a:xfrm>
            <a:off x="2477621" y="3744672"/>
            <a:ext cx="6237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0432FF"/>
                </a:solidFill>
              </a:rPr>
              <a:t>2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AFB120E-822F-6E44-B3B6-2981A9CC32D0}"/>
              </a:ext>
            </a:extLst>
          </p:cNvPr>
          <p:cNvSpPr txBox="1"/>
          <p:nvPr/>
        </p:nvSpPr>
        <p:spPr>
          <a:xfrm>
            <a:off x="2038350" y="3973272"/>
            <a:ext cx="6237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0432FF"/>
                </a:solidFill>
              </a:rPr>
              <a:t>3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3E070A8-8240-7745-97E5-29A07A1011D1}"/>
              </a:ext>
            </a:extLst>
          </p:cNvPr>
          <p:cNvSpPr txBox="1"/>
          <p:nvPr/>
        </p:nvSpPr>
        <p:spPr>
          <a:xfrm>
            <a:off x="2259571" y="3973272"/>
            <a:ext cx="6237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0432FF"/>
                </a:solidFill>
              </a:rPr>
              <a:t>4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4B68DAD-CF8C-5F41-AE26-8C3AAA9A6945}"/>
              </a:ext>
            </a:extLst>
          </p:cNvPr>
          <p:cNvSpPr txBox="1"/>
          <p:nvPr/>
        </p:nvSpPr>
        <p:spPr>
          <a:xfrm>
            <a:off x="2481821" y="3973272"/>
            <a:ext cx="6237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0432FF"/>
                </a:solidFill>
              </a:rPr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431F8D-B9CE-3C4F-B35C-1409B2E56033}"/>
              </a:ext>
            </a:extLst>
          </p:cNvPr>
          <p:cNvSpPr/>
          <p:nvPr/>
        </p:nvSpPr>
        <p:spPr>
          <a:xfrm>
            <a:off x="6960326" y="2518867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432FF"/>
                </a:solidFill>
              </a:rPr>
              <a:t>n </a:t>
            </a:r>
            <a:r>
              <a:rPr lang="en-US" dirty="0"/>
              <a:t>=</a:t>
            </a:r>
            <a:r>
              <a:rPr lang="en-US" i="1" dirty="0">
                <a:solidFill>
                  <a:srgbClr val="0432FF"/>
                </a:solidFill>
              </a:rPr>
              <a:t> n</a:t>
            </a:r>
            <a:r>
              <a:rPr lang="en-US" baseline="-25000" dirty="0">
                <a:solidFill>
                  <a:srgbClr val="0432FF"/>
                </a:solidFill>
              </a:rPr>
              <a:t>1</a:t>
            </a:r>
            <a:r>
              <a:rPr lang="en-US" i="1" dirty="0">
                <a:solidFill>
                  <a:srgbClr val="0432FF"/>
                </a:solidFill>
              </a:rPr>
              <a:t> </a:t>
            </a:r>
            <a:r>
              <a:rPr lang="en-US" i="1" dirty="0"/>
              <a:t>+</a:t>
            </a:r>
            <a:r>
              <a:rPr lang="en-US" i="1" dirty="0">
                <a:solidFill>
                  <a:srgbClr val="0432FF"/>
                </a:solidFill>
              </a:rPr>
              <a:t> </a:t>
            </a:r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baseline="-25000" dirty="0">
                <a:solidFill>
                  <a:schemeClr val="accent2"/>
                </a:solidFill>
              </a:rPr>
              <a:t>1</a:t>
            </a:r>
            <a:r>
              <a:rPr lang="en-US" i="1" dirty="0">
                <a:solidFill>
                  <a:srgbClr val="0432FF"/>
                </a:solidFill>
              </a:rPr>
              <a:t>n</a:t>
            </a:r>
            <a:r>
              <a:rPr lang="en-US" baseline="-25000" dirty="0">
                <a:solidFill>
                  <a:srgbClr val="0432FF"/>
                </a:solidFill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CC73A-6BBE-CC45-8E94-B2A6B306C137}"/>
              </a:ext>
            </a:extLst>
          </p:cNvPr>
          <p:cNvSpPr txBox="1"/>
          <p:nvPr/>
        </p:nvSpPr>
        <p:spPr>
          <a:xfrm>
            <a:off x="7140981" y="2323390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432FF"/>
                </a:solidFill>
              </a:rPr>
              <a:t>input</a:t>
            </a:r>
            <a:r>
              <a:rPr lang="en-US" sz="1600" dirty="0"/>
              <a:t> re-indexing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53BD1AA-2C62-A741-AE0C-F37C9EE23117}"/>
              </a:ext>
            </a:extLst>
          </p:cNvPr>
          <p:cNvSpPr txBox="1"/>
          <p:nvPr/>
        </p:nvSpPr>
        <p:spPr>
          <a:xfrm>
            <a:off x="6763871" y="5033070"/>
            <a:ext cx="6237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574B72B-3C6C-E04A-A465-BD4642467B1D}"/>
              </a:ext>
            </a:extLst>
          </p:cNvPr>
          <p:cNvSpPr txBox="1"/>
          <p:nvPr/>
        </p:nvSpPr>
        <p:spPr>
          <a:xfrm>
            <a:off x="6953250" y="5033070"/>
            <a:ext cx="13222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ADF2E61-B745-1740-B968-5D2CE570F75B}"/>
              </a:ext>
            </a:extLst>
          </p:cNvPr>
          <p:cNvSpPr txBox="1"/>
          <p:nvPr/>
        </p:nvSpPr>
        <p:spPr>
          <a:xfrm>
            <a:off x="7181850" y="5033070"/>
            <a:ext cx="13222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AF6C0AD-379A-9A48-A69F-BCB6243E6BF6}"/>
              </a:ext>
            </a:extLst>
          </p:cNvPr>
          <p:cNvSpPr txBox="1"/>
          <p:nvPr/>
        </p:nvSpPr>
        <p:spPr>
          <a:xfrm>
            <a:off x="7410450" y="5033070"/>
            <a:ext cx="13222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141C33D-3730-1140-B505-656797B4A1C8}"/>
              </a:ext>
            </a:extLst>
          </p:cNvPr>
          <p:cNvSpPr txBox="1"/>
          <p:nvPr/>
        </p:nvSpPr>
        <p:spPr>
          <a:xfrm>
            <a:off x="7639050" y="5033070"/>
            <a:ext cx="13222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87DC6E9-995C-6F4E-B4A8-BF31BE577F0B}"/>
              </a:ext>
            </a:extLst>
          </p:cNvPr>
          <p:cNvSpPr txBox="1"/>
          <p:nvPr/>
        </p:nvSpPr>
        <p:spPr>
          <a:xfrm>
            <a:off x="7867650" y="5033070"/>
            <a:ext cx="13222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130" name="Rectangle 95">
            <a:extLst>
              <a:ext uri="{FF2B5EF4-FFF2-40B4-BE49-F238E27FC236}">
                <a16:creationId xmlns:a16="http://schemas.microsoft.com/office/drawing/2014/main" id="{6D419B2E-E4D5-9145-BEFE-91F845053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3039" y="4355305"/>
            <a:ext cx="4921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baseline="-25000" dirty="0">
                <a:solidFill>
                  <a:schemeClr val="accent2"/>
                </a:solidFill>
              </a:rPr>
              <a:t>2</a:t>
            </a:r>
            <a:endParaRPr lang="en-US" altLang="en-US" baseline="-25000" dirty="0"/>
          </a:p>
        </p:txBody>
      </p:sp>
      <p:sp>
        <p:nvSpPr>
          <p:cNvPr id="131" name="Rectangle 96">
            <a:extLst>
              <a:ext uri="{FF2B5EF4-FFF2-40B4-BE49-F238E27FC236}">
                <a16:creationId xmlns:a16="http://schemas.microsoft.com/office/drawing/2014/main" id="{DAC316AD-5D3F-EE43-A274-FDBC14464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5103018"/>
            <a:ext cx="4921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baseline="-25000" dirty="0">
                <a:solidFill>
                  <a:schemeClr val="accent2"/>
                </a:solidFill>
              </a:rPr>
              <a:t>1</a:t>
            </a:r>
            <a:endParaRPr lang="en-US" altLang="en-US" baseline="-25000" dirty="0"/>
          </a:p>
        </p:txBody>
      </p:sp>
      <p:sp>
        <p:nvSpPr>
          <p:cNvPr id="132" name="Line 88">
            <a:extLst>
              <a:ext uri="{FF2B5EF4-FFF2-40B4-BE49-F238E27FC236}">
                <a16:creationId xmlns:a16="http://schemas.microsoft.com/office/drawing/2014/main" id="{85DA06C6-2BF1-E94A-A20F-9BFDE0164FC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0912" y="4904482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7D7B7D-4ED3-4843-9A31-EC5728979610}"/>
              </a:ext>
            </a:extLst>
          </p:cNvPr>
          <p:cNvSpPr txBox="1"/>
          <p:nvPr/>
        </p:nvSpPr>
        <p:spPr>
          <a:xfrm>
            <a:off x="6975569" y="4612885"/>
            <a:ext cx="4235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k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4" name="Line 88">
            <a:extLst>
              <a:ext uri="{FF2B5EF4-FFF2-40B4-BE49-F238E27FC236}">
                <a16:creationId xmlns:a16="http://schemas.microsoft.com/office/drawing/2014/main" id="{31570EBB-BA79-ED4F-A91C-CDAD721C49C8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203895" y="5558218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C94C4CF-1EE2-A84A-97D3-C4659C8DB0D3}"/>
              </a:ext>
            </a:extLst>
          </p:cNvPr>
          <p:cNvSpPr txBox="1"/>
          <p:nvPr/>
        </p:nvSpPr>
        <p:spPr>
          <a:xfrm>
            <a:off x="6255559" y="4920057"/>
            <a:ext cx="4235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k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5FD2014-2DF1-1544-AAFB-3A02695DC60E}"/>
              </a:ext>
            </a:extLst>
          </p:cNvPr>
          <p:cNvSpPr/>
          <p:nvPr/>
        </p:nvSpPr>
        <p:spPr>
          <a:xfrm>
            <a:off x="7085600" y="3299330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k</a:t>
            </a:r>
            <a:r>
              <a:rPr lang="en-US" i="1" dirty="0">
                <a:solidFill>
                  <a:srgbClr val="0432FF"/>
                </a:solidFill>
              </a:rPr>
              <a:t> </a:t>
            </a:r>
            <a:r>
              <a:rPr lang="en-US" dirty="0"/>
              <a:t>=</a:t>
            </a:r>
            <a:r>
              <a:rPr lang="en-US" i="1" dirty="0">
                <a:solidFill>
                  <a:srgbClr val="0432FF"/>
                </a:solidFill>
              </a:rPr>
              <a:t> </a:t>
            </a:r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baseline="-25000" dirty="0">
                <a:solidFill>
                  <a:schemeClr val="accent2"/>
                </a:solidFill>
              </a:rPr>
              <a:t>2</a:t>
            </a:r>
            <a:r>
              <a:rPr lang="en-US" i="1" dirty="0">
                <a:solidFill>
                  <a:srgbClr val="FF0000"/>
                </a:solidFill>
              </a:rPr>
              <a:t>k</a:t>
            </a:r>
            <a:r>
              <a:rPr lang="en-US" i="1" baseline="-25000" dirty="0">
                <a:solidFill>
                  <a:srgbClr val="FF0000"/>
                </a:solidFill>
              </a:rPr>
              <a:t>1</a:t>
            </a:r>
            <a:r>
              <a:rPr lang="en-US" i="1" dirty="0">
                <a:solidFill>
                  <a:srgbClr val="0432FF"/>
                </a:solidFill>
              </a:rPr>
              <a:t> </a:t>
            </a:r>
            <a:r>
              <a:rPr lang="en-US" dirty="0"/>
              <a:t>+</a:t>
            </a:r>
            <a:r>
              <a:rPr lang="en-US" i="1" dirty="0">
                <a:solidFill>
                  <a:srgbClr val="0432FF"/>
                </a:solidFill>
              </a:rPr>
              <a:t> </a:t>
            </a:r>
            <a:r>
              <a:rPr lang="en-US" i="1" dirty="0">
                <a:solidFill>
                  <a:srgbClr val="FF0000"/>
                </a:solidFill>
              </a:rPr>
              <a:t>k</a:t>
            </a:r>
            <a:r>
              <a:rPr lang="en-US" i="1" baseline="-25000" dirty="0">
                <a:solidFill>
                  <a:srgbClr val="FF0000"/>
                </a:solidFill>
              </a:rPr>
              <a:t>2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CC13CE8-6B94-AC48-88EE-6E29064FA2A5}"/>
              </a:ext>
            </a:extLst>
          </p:cNvPr>
          <p:cNvSpPr txBox="1"/>
          <p:nvPr/>
        </p:nvSpPr>
        <p:spPr>
          <a:xfrm>
            <a:off x="7076146" y="3077221"/>
            <a:ext cx="1710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output</a:t>
            </a:r>
            <a:r>
              <a:rPr lang="en-US" sz="1600" dirty="0"/>
              <a:t> re-indexing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2539</Words>
  <Application>Microsoft Macintosh PowerPoint</Application>
  <PresentationFormat>On-screen Show (4:3)</PresentationFormat>
  <Paragraphs>340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Calibri</vt:lpstr>
      <vt:lpstr>Cambria Math</vt:lpstr>
      <vt:lpstr>Courier</vt:lpstr>
      <vt:lpstr>Menlo</vt:lpstr>
      <vt:lpstr>Monaco</vt:lpstr>
      <vt:lpstr>Symbol</vt:lpstr>
      <vt:lpstr>Times</vt:lpstr>
      <vt:lpstr>Wingdings</vt:lpstr>
      <vt:lpstr>Blank Presentation</vt:lpstr>
      <vt:lpstr>Equation</vt:lpstr>
      <vt:lpstr>Fast Fourier Transforms (FFT algorithms)       MIT course 18.335, spring 2021 Steven G. Johnson MIT Applied Math</vt:lpstr>
      <vt:lpstr>In the beginning (c. 1805): Carl Friedrich Gauss</vt:lpstr>
      <vt:lpstr>Gauss’ DFT notation:</vt:lpstr>
      <vt:lpstr>Gauss’ fast Fourier transform (FFT)</vt:lpstr>
      <vt:lpstr>But how fast was it?</vt:lpstr>
      <vt:lpstr>two (of many) re-inventors: Danielson and Lanczos (1942)</vt:lpstr>
      <vt:lpstr>Gauss’ FFT in reverse: Danielson and Lanczos (1942)</vt:lpstr>
      <vt:lpstr>re-inventing Gauss (for the last time) Cooley and Tukey (1965)</vt:lpstr>
      <vt:lpstr>The “Cooley-Tukey” FFT Algorithm</vt:lpstr>
      <vt:lpstr>“Cooley-Tukey” FFT, in math</vt:lpstr>
      <vt:lpstr>Cooley–Tukey terminology</vt:lpstr>
      <vt:lpstr>Why is Cooley–Tukey Θ(N log N)?</vt:lpstr>
      <vt:lpstr>…similarly for any radices, as long as the base cases (= the prime factors of N) are bounded.</vt:lpstr>
      <vt:lpstr>Many other FFT algorithms</vt:lpstr>
      <vt:lpstr>…but how do we make it faster?</vt:lpstr>
      <vt:lpstr>The Next 30 Years…</vt:lpstr>
      <vt:lpstr>Are arithmetic counts so important?</vt:lpstr>
      <vt:lpstr>The Next 30 Years…</vt:lpstr>
      <vt:lpstr>a basic question:  If arithmetic no longer dominates, what does?</vt:lpstr>
      <vt:lpstr>The Memory Hierarchy (not to scale)</vt:lpstr>
      <vt:lpstr>What’s the fastest algorithm for _____? (computer science = math + time = math + $)</vt:lpstr>
      <vt:lpstr>What’s the smallest set of “simple” algorithmic steps whose compositions ~always span the ~fastest algorithm?</vt:lpstr>
      <vt:lpstr>Lots of choices in FFT implementation</vt:lpstr>
      <vt:lpstr>FFTW</vt:lpstr>
      <vt:lpstr>Started (1997) with a practical need and a benchmark</vt:lpstr>
      <vt:lpstr>Why is FFTW fast?</vt:lpstr>
      <vt:lpstr>What does the planner compose?</vt:lpstr>
      <vt:lpstr>“Composable” Steps in FFTW 1</vt:lpstr>
      <vt:lpstr>What does the planner compose?</vt:lpstr>
      <vt:lpstr>What does the planner compose?</vt:lpstr>
      <vt:lpstr>Key component: The “Codelet” Generator</vt:lpstr>
      <vt:lpstr>The Codelet Generator</vt:lpstr>
      <vt:lpstr>FFTW performance double precision, most recent benchmarks on fftw.org  </vt:lpstr>
      <vt:lpstr>Updated FFTW performance double precision, 3GHz Intel Core i5 (2018 Mac mini)</vt:lpstr>
      <vt:lpstr>We’ve Come a Long Way?</vt:lpstr>
      <vt:lpstr>A closing suggestion for numerical software</vt:lpstr>
    </vt:vector>
  </TitlesOfParts>
  <Company>MIT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“Fastest Fourier Transform in the West”</dc:title>
  <dc:creator>John D. Joannopoulos</dc:creator>
  <cp:lastModifiedBy>Steven G. Johnson</cp:lastModifiedBy>
  <cp:revision>67</cp:revision>
  <cp:lastPrinted>2021-05-19T18:48:44Z</cp:lastPrinted>
  <dcterms:created xsi:type="dcterms:W3CDTF">2005-03-31T22:11:09Z</dcterms:created>
  <dcterms:modified xsi:type="dcterms:W3CDTF">2021-05-19T18:48:46Z</dcterms:modified>
</cp:coreProperties>
</file>